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4"/>
  </p:notesMasterIdLst>
  <p:sldIdLst>
    <p:sldId id="256" r:id="rId2"/>
    <p:sldId id="267" r:id="rId3"/>
    <p:sldId id="285" r:id="rId4"/>
    <p:sldId id="286" r:id="rId5"/>
    <p:sldId id="266" r:id="rId6"/>
    <p:sldId id="269" r:id="rId7"/>
    <p:sldId id="268" r:id="rId8"/>
    <p:sldId id="270" r:id="rId9"/>
    <p:sldId id="275" r:id="rId10"/>
    <p:sldId id="271" r:id="rId11"/>
    <p:sldId id="277" r:id="rId12"/>
    <p:sldId id="272" r:id="rId13"/>
    <p:sldId id="287" r:id="rId14"/>
    <p:sldId id="279" r:id="rId15"/>
    <p:sldId id="273" r:id="rId16"/>
    <p:sldId id="274" r:id="rId17"/>
    <p:sldId id="280" r:id="rId18"/>
    <p:sldId id="283" r:id="rId19"/>
    <p:sldId id="284" r:id="rId20"/>
    <p:sldId id="263" r:id="rId21"/>
    <p:sldId id="257"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C32F2F"/>
    <a:srgbClr val="CFDAF0"/>
    <a:srgbClr val="EFBDBD"/>
    <a:srgbClr val="C00000"/>
    <a:srgbClr val="000000"/>
    <a:srgbClr val="FFFFFF"/>
    <a:srgbClr val="A6A6A6"/>
    <a:srgbClr val="A50021"/>
    <a:srgbClr val="CBC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4" autoAdjust="0"/>
    <p:restoredTop sz="92010" autoAdjust="0"/>
  </p:normalViewPr>
  <p:slideViewPr>
    <p:cSldViewPr snapToGrid="0">
      <p:cViewPr>
        <p:scale>
          <a:sx n="50" d="100"/>
          <a:sy n="50" d="100"/>
        </p:scale>
        <p:origin x="2328" y="196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www.oaepublish.com</a:t>
            </a:r>
            <a:r>
              <a:rPr lang="en-US" dirty="0"/>
              <a:t>/articles/jtgg.2020.48</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4222755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271288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3</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6</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4865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241871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2/28/2024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2/28/2024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2/28/2024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package" Target="../embeddings/Microsoft_Excel_Worksheet3.xlsx"/></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package" Target="../embeddings/Microsoft_Excel_Worksheet5.xlsx"/><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43.emf"/><Relationship Id="rId5" Type="http://schemas.openxmlformats.org/officeDocument/2006/relationships/image" Target="../media/image46.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3" name="Subtitle 2">
            <a:extLst>
              <a:ext uri="{FF2B5EF4-FFF2-40B4-BE49-F238E27FC236}">
                <a16:creationId xmlns:a16="http://schemas.microsoft.com/office/drawing/2014/main" id="{C3BC9B71-6B7C-0107-E8D4-2108C90AA159}"/>
              </a:ext>
            </a:extLst>
          </p:cNvPr>
          <p:cNvSpPr>
            <a:spLocks noGrp="1"/>
          </p:cNvSpPr>
          <p:nvPr>
            <p:ph type="subTitle" idx="1"/>
          </p:nvPr>
        </p:nvSpPr>
        <p:spPr/>
        <p:txBody>
          <a:bodyPr/>
          <a:lstStyle/>
          <a:p>
            <a:r>
              <a:rPr lang="en-US" dirty="0"/>
              <a:t>NCSU </a:t>
            </a:r>
            <a:r>
              <a:rPr lang="en-US" dirty="0" err="1"/>
              <a:t>scRNA</a:t>
            </a:r>
            <a:r>
              <a:rPr lang="en-US" dirty="0"/>
              <a:t> Workshop, 2024</a:t>
            </a:r>
          </a:p>
          <a:p>
            <a:r>
              <a:rPr lang="en-US" dirty="0"/>
              <a:t>Bruce Corliss, PhD and Allison Dickey, PhD</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3"/>
          <a:srcRect l="-1151"/>
          <a:stretch/>
        </p:blipFill>
        <p:spPr>
          <a:xfrm>
            <a:off x="2201425" y="925294"/>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6430178"/>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4"/>
          <a:srcRect l="381" r="4620"/>
          <a:stretch/>
        </p:blipFill>
        <p:spPr>
          <a:xfrm>
            <a:off x="8495076" y="4994975"/>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50608" y="1724231"/>
            <a:ext cx="8709473" cy="830997"/>
          </a:xfrm>
          <a:prstGeom prst="rect">
            <a:avLst/>
          </a:prstGeom>
          <a:noFill/>
        </p:spPr>
        <p:txBody>
          <a:bodyPr wrap="square">
            <a:spAutoFit/>
          </a:bodyPr>
          <a:lstStyle/>
          <a:p>
            <a:pPr marL="342900" indent="-342900">
              <a:buAutoNum type="arabicPeriod"/>
            </a:pPr>
            <a:r>
              <a:rPr lang="en-US" sz="1600" b="1" dirty="0">
                <a:solidFill>
                  <a:srgbClr val="2C3E50"/>
                </a:solidFill>
                <a:latin typeface="Lato" panose="020F0502020204030203" pitchFamily="34" charset="0"/>
              </a:rPr>
              <a:t>C</a:t>
            </a:r>
            <a:r>
              <a:rPr lang="en-US" sz="1600" b="1" i="0" dirty="0">
                <a:solidFill>
                  <a:srgbClr val="2C3E50"/>
                </a:solidFill>
                <a:effectLst/>
                <a:latin typeface="Lato" panose="020F0502020204030203" pitchFamily="34" charset="0"/>
              </a:rPr>
              <a:t>enters</a:t>
            </a:r>
            <a:r>
              <a:rPr lang="en-US" sz="1600" b="0" i="0" dirty="0">
                <a:solidFill>
                  <a:srgbClr val="2C3E50"/>
                </a:solidFill>
                <a:effectLst/>
                <a:latin typeface="Lato" panose="020F0502020204030203" pitchFamily="34" charset="0"/>
              </a:rPr>
              <a:t> gene expression by </a:t>
            </a:r>
            <a:r>
              <a:rPr lang="en-US" sz="1600" b="0" i="1" u="sng" dirty="0">
                <a:solidFill>
                  <a:srgbClr val="2C3E50"/>
                </a:solidFill>
                <a:effectLst/>
                <a:latin typeface="Lato" panose="020F0502020204030203" pitchFamily="34" charset="0"/>
              </a:rPr>
              <a:t>subtracting the average</a:t>
            </a:r>
            <a:r>
              <a:rPr lang="en-US" sz="1600" b="0" i="1" dirty="0">
                <a:solidFill>
                  <a:srgbClr val="2C3E50"/>
                </a:solidFill>
                <a:effectLst/>
                <a:latin typeface="Lato" panose="020F0502020204030203" pitchFamily="34" charset="0"/>
              </a:rPr>
              <a:t> </a:t>
            </a:r>
            <a:r>
              <a:rPr lang="en-US" sz="1600" b="0" i="0" dirty="0">
                <a:solidFill>
                  <a:srgbClr val="2C3E50"/>
                </a:solidFill>
                <a:effectLst/>
                <a:latin typeface="Lato" panose="020F0502020204030203" pitchFamily="34" charset="0"/>
              </a:rPr>
              <a:t>expression for that gene. </a:t>
            </a:r>
          </a:p>
          <a:p>
            <a:pPr marL="342900" indent="-342900">
              <a:buAutoNum type="arabicPeriod"/>
            </a:pPr>
            <a:r>
              <a:rPr lang="en-US" sz="1600" b="1" dirty="0">
                <a:solidFill>
                  <a:srgbClr val="2C3E50"/>
                </a:solidFill>
                <a:latin typeface="Lato" panose="020F0502020204030203" pitchFamily="34" charset="0"/>
              </a:rPr>
              <a:t>S</a:t>
            </a:r>
            <a:r>
              <a:rPr lang="en-US" sz="1600" b="1" i="0" dirty="0">
                <a:solidFill>
                  <a:srgbClr val="2C3E50"/>
                </a:solidFill>
                <a:effectLst/>
                <a:latin typeface="Lato" panose="020F0502020204030203" pitchFamily="34" charset="0"/>
              </a:rPr>
              <a:t>cale</a:t>
            </a:r>
            <a:r>
              <a:rPr lang="en-US" sz="1600" b="1" dirty="0">
                <a:solidFill>
                  <a:srgbClr val="2C3E50"/>
                </a:solidFill>
                <a:latin typeface="Lato" panose="020F0502020204030203" pitchFamily="34" charset="0"/>
              </a:rPr>
              <a:t>s </a:t>
            </a:r>
            <a:r>
              <a:rPr lang="en-US" sz="1600" b="1" i="0" dirty="0">
                <a:solidFill>
                  <a:srgbClr val="2C3E50"/>
                </a:solidFill>
                <a:effectLst/>
                <a:latin typeface="Lato" panose="020F0502020204030203" pitchFamily="34" charset="0"/>
              </a:rPr>
              <a:t>expression</a:t>
            </a:r>
            <a:r>
              <a:rPr lang="en-US" sz="1600" b="0" i="0" dirty="0">
                <a:solidFill>
                  <a:srgbClr val="2C3E50"/>
                </a:solidFill>
                <a:effectLst/>
                <a:latin typeface="Lato" panose="020F0502020204030203" pitchFamily="34" charset="0"/>
              </a:rPr>
              <a:t> for each gene by </a:t>
            </a:r>
            <a:r>
              <a:rPr lang="en-US" sz="1600" b="0" i="1" u="sng" dirty="0">
                <a:solidFill>
                  <a:srgbClr val="2C3E50"/>
                </a:solidFill>
                <a:effectLst/>
                <a:latin typeface="Lato" panose="020F0502020204030203" pitchFamily="34" charset="0"/>
              </a:rPr>
              <a:t>dividing the centered gene expression </a:t>
            </a:r>
            <a:r>
              <a:rPr lang="en-US" sz="1600" b="0" i="0" dirty="0">
                <a:solidFill>
                  <a:srgbClr val="2C3E50"/>
                </a:solidFill>
                <a:effectLst/>
                <a:latin typeface="Lato" panose="020F0502020204030203" pitchFamily="34" charset="0"/>
              </a:rPr>
              <a:t>by their </a:t>
            </a:r>
            <a:r>
              <a:rPr lang="en-US" sz="1600" b="0" i="1" u="sng" dirty="0">
                <a:solidFill>
                  <a:srgbClr val="2C3E50"/>
                </a:solidFill>
                <a:effectLst/>
                <a:latin typeface="Lato" panose="020F0502020204030203" pitchFamily="34" charset="0"/>
              </a:rPr>
              <a:t>standard deviations</a:t>
            </a:r>
            <a:r>
              <a:rPr lang="en-US" sz="1600" b="0" i="0" dirty="0">
                <a:solidFill>
                  <a:srgbClr val="2C3E50"/>
                </a:solidFill>
                <a:effectLst/>
                <a:latin typeface="Lato" panose="020F0502020204030203" pitchFamily="34" charset="0"/>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194985" y="594558"/>
            <a:ext cx="6812762" cy="369332"/>
          </a:xfrm>
          <a:prstGeom prst="rect">
            <a:avLst/>
          </a:prstGeom>
          <a:noFill/>
        </p:spPr>
        <p:txBody>
          <a:bodyPr wrap="none" rtlCol="0">
            <a:spAutoFit/>
          </a:bodyPr>
          <a:lstStyle/>
          <a:p>
            <a:r>
              <a:rPr lang="en-US" dirty="0"/>
              <a:t>Gene expression is scaled (row wise z-scored) to compare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5184653" y="4513346"/>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6532443"/>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0" y="612918"/>
            <a:ext cx="2073593"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788229"/>
              <a:ext cx="2067333" cy="308627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6884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creenshot of a graph&#10;&#10;Description automatically generated">
            <a:extLst>
              <a:ext uri="{FF2B5EF4-FFF2-40B4-BE49-F238E27FC236}">
                <a16:creationId xmlns:a16="http://schemas.microsoft.com/office/drawing/2014/main" id="{8B803C02-918F-D282-DA9B-2663D6D900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87" y="5041895"/>
            <a:ext cx="6400813" cy="1828804"/>
          </a:xfrm>
          <a:prstGeom prst="rect">
            <a:avLst/>
          </a:prstGeom>
        </p:spPr>
      </p:pic>
      <p:pic>
        <p:nvPicPr>
          <p:cNvPr id="7" name="Picture 6" descr="A graph of a bar chart&#10;&#10;Description automatically generated with medium confidence">
            <a:extLst>
              <a:ext uri="{FF2B5EF4-FFF2-40B4-BE49-F238E27FC236}">
                <a16:creationId xmlns:a16="http://schemas.microsoft.com/office/drawing/2014/main" id="{DBF2B55C-26C7-6AC8-04C7-CD5FD34FC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46" y="2706437"/>
            <a:ext cx="6400813" cy="1828804"/>
          </a:xfrm>
          <a:prstGeom prst="rect">
            <a:avLst/>
          </a:prstGeom>
        </p:spPr>
      </p:pic>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2225976" y="2251637"/>
            <a:ext cx="2850789" cy="2458329"/>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516227" y="688448"/>
            <a:ext cx="3188580" cy="2693058"/>
          </a:xfrm>
          <a:prstGeom prst="rect">
            <a:avLst/>
          </a:prstGeom>
        </p:spPr>
      </p:pic>
      <p:pic>
        <p:nvPicPr>
          <p:cNvPr id="41" name="Picture 40">
            <a:extLst>
              <a:ext uri="{FF2B5EF4-FFF2-40B4-BE49-F238E27FC236}">
                <a16:creationId xmlns:a16="http://schemas.microsoft.com/office/drawing/2014/main" id="{669DFD36-F78E-1443-1973-B75CBD849829}"/>
              </a:ext>
            </a:extLst>
          </p:cNvPr>
          <p:cNvPicPr>
            <a:picLocks noChangeAspect="1"/>
          </p:cNvPicPr>
          <p:nvPr/>
        </p:nvPicPr>
        <p:blipFill>
          <a:blip r:embed="rId7"/>
          <a:stretch>
            <a:fillRect/>
          </a:stretch>
        </p:blipFill>
        <p:spPr>
          <a:xfrm>
            <a:off x="5163514" y="1919744"/>
            <a:ext cx="3004464" cy="2576951"/>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8"/>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2252278" y="5020686"/>
            <a:ext cx="6033515"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features) maximizes the variation in the data. </a:t>
            </a:r>
          </a:p>
          <a:p>
            <a:r>
              <a:rPr lang="en-US" dirty="0"/>
              <a:t>2. Can be used as “anchor points” for </a:t>
            </a:r>
            <a:r>
              <a:rPr lang="en-US" b="1" dirty="0"/>
              <a:t>nonlinear dimensionality reduction</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0" y="621250"/>
            <a:ext cx="2205213"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892634"/>
              <a:ext cx="2194561" cy="196591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30948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464684" y="696976"/>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2164485"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916309"/>
              <a:ext cx="2154333" cy="193790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3278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5"/>
            <a:chOff x="-10152" y="648093"/>
            <a:chExt cx="2164485" cy="6206115"/>
          </a:xfrm>
        </p:grpSpPr>
        <p:sp>
          <p:nvSpPr>
            <p:cNvPr id="4" name="Rectangle 3">
              <a:extLst>
                <a:ext uri="{FF2B5EF4-FFF2-40B4-BE49-F238E27FC236}">
                  <a16:creationId xmlns:a16="http://schemas.microsoft.com/office/drawing/2014/main" id="{2ACF68E3-021B-0583-726E-CD7EACC0D44D}"/>
                </a:ext>
              </a:extLst>
            </p:cNvPr>
            <p:cNvSpPr/>
            <p:nvPr/>
          </p:nvSpPr>
          <p:spPr>
            <a:xfrm>
              <a:off x="0" y="5124449"/>
              <a:ext cx="2154333" cy="172975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0963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666875" y="648093"/>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90942" y="2781359"/>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1" y="1443656"/>
            <a:ext cx="3924300" cy="523220"/>
          </a:xfrm>
          <a:prstGeom prst="rect">
            <a:avLst/>
          </a:prstGeom>
          <a:noFill/>
        </p:spPr>
        <p:txBody>
          <a:bodyPr wrap="square" rtlCol="0">
            <a:spAutoFit/>
          </a:bodyPr>
          <a:lstStyle/>
          <a:p>
            <a:r>
              <a:rPr lang="en-US" sz="1400" i="1" dirty="0"/>
              <a:t>Note: clustering and non-linear dimension reduction must be repeated after integration.</a:t>
            </a:r>
          </a:p>
        </p:txBody>
      </p:sp>
    </p:spTree>
    <p:extLst>
      <p:ext uri="{BB962C8B-B14F-4D97-AF65-F5344CB8AC3E}">
        <p14:creationId xmlns:p14="http://schemas.microsoft.com/office/powerpoint/2010/main" val="3271846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615949" y="4760830"/>
            <a:ext cx="5245515" cy="1754326"/>
          </a:xfrm>
          <a:prstGeom prst="rect">
            <a:avLst/>
          </a:prstGeom>
          <a:noFill/>
        </p:spPr>
        <p:txBody>
          <a:bodyPr wrap="square" rtlCol="0">
            <a:spAutoFit/>
          </a:bodyPr>
          <a:lstStyle/>
          <a:p>
            <a:r>
              <a:rPr lang="en-US" b="1" u="sng" dirty="0"/>
              <a:t>Two-tiered graph analysis:</a:t>
            </a:r>
          </a:p>
          <a:p>
            <a:r>
              <a:rPr lang="en-US" dirty="0" err="1">
                <a:solidFill>
                  <a:srgbClr val="C32F2F"/>
                </a:solidFill>
              </a:rPr>
              <a:t>kNN</a:t>
            </a:r>
            <a:r>
              <a:rPr lang="en-US" dirty="0">
                <a:solidFill>
                  <a:srgbClr val="C32F2F"/>
                </a:solidFill>
              </a:rPr>
              <a:t>: k nearest neighbor graph</a:t>
            </a:r>
          </a:p>
          <a:p>
            <a:r>
              <a:rPr lang="en-US"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a:t>
            </a:r>
            <a:r>
              <a:rPr lang="en-US" dirty="0" err="1">
                <a:solidFill>
                  <a:srgbClr val="4472C4"/>
                </a:solidFill>
              </a:rPr>
              <a:t>dimesionality</a:t>
            </a:r>
            <a:r>
              <a:rPr lang="en-US" dirty="0">
                <a:solidFill>
                  <a:srgbClr val="4472C4"/>
                </a:solidFill>
              </a:rPr>
              <a:t>)</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313213" y="1303797"/>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2122362"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581403"/>
              <a:ext cx="2099751" cy="12765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4325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627773"/>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01536" y="1247067"/>
            <a:ext cx="6144482" cy="11241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271660"/>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3008434"/>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653855"/>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342591"/>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531620"/>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23308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406084" y="3166931"/>
            <a:ext cx="3159472" cy="2723683"/>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679179" y="4742269"/>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679179" y="4561269"/>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679179" y="5203825"/>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2114570" cy="5154879"/>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might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77870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990" y="3231939"/>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55705"/>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787501"/>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grpSp>
        <p:nvGrpSpPr>
          <p:cNvPr id="12" name="Group 11">
            <a:extLst>
              <a:ext uri="{FF2B5EF4-FFF2-40B4-BE49-F238E27FC236}">
                <a16:creationId xmlns:a16="http://schemas.microsoft.com/office/drawing/2014/main" id="{8D577BAF-33A7-7DDB-AC3F-2FF810E1BCE8}"/>
              </a:ext>
            </a:extLst>
          </p:cNvPr>
          <p:cNvGrpSpPr/>
          <p:nvPr/>
        </p:nvGrpSpPr>
        <p:grpSpPr>
          <a:xfrm>
            <a:off x="2095292" y="1202697"/>
            <a:ext cx="4248133" cy="5530605"/>
            <a:chOff x="2095292" y="1202697"/>
            <a:chExt cx="4248133" cy="5530605"/>
          </a:xfrm>
        </p:grpSpPr>
        <p:sp>
          <p:nvSpPr>
            <p:cNvPr id="11" name="TextBox 10">
              <a:extLst>
                <a:ext uri="{FF2B5EF4-FFF2-40B4-BE49-F238E27FC236}">
                  <a16:creationId xmlns:a16="http://schemas.microsoft.com/office/drawing/2014/main" id="{77E841F9-8238-A8A4-7598-C94333C0ADE7}"/>
                </a:ext>
              </a:extLst>
            </p:cNvPr>
            <p:cNvSpPr txBox="1"/>
            <p:nvPr/>
          </p:nvSpPr>
          <p:spPr>
            <a:xfrm>
              <a:off x="2102858" y="5810691"/>
              <a:ext cx="3973632" cy="400110"/>
            </a:xfrm>
            <a:prstGeom prst="rect">
              <a:avLst/>
            </a:prstGeom>
            <a:noFill/>
          </p:spPr>
          <p:txBody>
            <a:bodyPr wrap="square">
              <a:spAutoFit/>
            </a:bodyPr>
            <a:lstStyle/>
            <a:p>
              <a:r>
                <a:rPr lang="en-US" sz="2000" b="1" dirty="0"/>
                <a:t>Reduce dimensions (nonlinear).</a:t>
              </a:r>
            </a:p>
          </p:txBody>
        </p:sp>
        <p:sp>
          <p:nvSpPr>
            <p:cNvPr id="13" name="TextBox 12">
              <a:extLst>
                <a:ext uri="{FF2B5EF4-FFF2-40B4-BE49-F238E27FC236}">
                  <a16:creationId xmlns:a16="http://schemas.microsoft.com/office/drawing/2014/main" id="{F8648772-4B43-1981-09C3-AE9C3F2B1C9E}"/>
                </a:ext>
              </a:extLst>
            </p:cNvPr>
            <p:cNvSpPr txBox="1"/>
            <p:nvPr/>
          </p:nvSpPr>
          <p:spPr>
            <a:xfrm>
              <a:off x="2102858" y="6333192"/>
              <a:ext cx="1574002" cy="400110"/>
            </a:xfrm>
            <a:prstGeom prst="rect">
              <a:avLst/>
            </a:prstGeom>
            <a:noFill/>
          </p:spPr>
          <p:txBody>
            <a:bodyPr wrap="square">
              <a:spAutoFit/>
            </a:bodyPr>
            <a:lstStyle/>
            <a:p>
              <a:r>
                <a:rPr lang="en-US" sz="2000" b="1" dirty="0"/>
                <a:t>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102858" y="5088332"/>
              <a:ext cx="2451199" cy="400110"/>
            </a:xfrm>
            <a:prstGeom prst="rect">
              <a:avLst/>
            </a:prstGeom>
            <a:noFill/>
          </p:spPr>
          <p:txBody>
            <a:bodyPr wrap="square">
              <a:spAutoFit/>
            </a:bodyPr>
            <a:lstStyle/>
            <a:p>
              <a:r>
                <a:rPr lang="en-US" sz="2000" b="1" dirty="0"/>
                <a:t>Identify cell clusters.</a:t>
              </a:r>
            </a:p>
          </p:txBody>
        </p:sp>
        <p:sp>
          <p:nvSpPr>
            <p:cNvPr id="21" name="TextBox 20">
              <a:extLst>
                <a:ext uri="{FF2B5EF4-FFF2-40B4-BE49-F238E27FC236}">
                  <a16:creationId xmlns:a16="http://schemas.microsoft.com/office/drawing/2014/main" id="{0EE6B5BE-57B8-B14A-43A2-C62820147503}"/>
                </a:ext>
              </a:extLst>
            </p:cNvPr>
            <p:cNvSpPr txBox="1"/>
            <p:nvPr/>
          </p:nvSpPr>
          <p:spPr>
            <a:xfrm>
              <a:off x="2102858" y="4102296"/>
              <a:ext cx="3321031" cy="400110"/>
            </a:xfrm>
            <a:prstGeom prst="rect">
              <a:avLst/>
            </a:prstGeom>
            <a:noFill/>
          </p:spPr>
          <p:txBody>
            <a:bodyPr wrap="square">
              <a:spAutoFit/>
            </a:bodyPr>
            <a:lstStyle/>
            <a:p>
              <a:r>
                <a:rPr lang="en-US" sz="2000" b="1" dirty="0"/>
                <a:t>Reduce dimensions (linear).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102858" y="1886958"/>
              <a:ext cx="3973632" cy="400110"/>
            </a:xfrm>
            <a:prstGeom prst="rect">
              <a:avLst/>
            </a:prstGeom>
            <a:noFill/>
          </p:spPr>
          <p:txBody>
            <a:bodyPr wrap="square">
              <a:spAutoFit/>
            </a:bodyPr>
            <a:lstStyle/>
            <a:p>
              <a:r>
                <a:rPr lang="en-US" sz="2000" b="1" dirty="0"/>
                <a:t>Remove low </a:t>
              </a:r>
              <a:r>
                <a:rPr lang="en-US" sz="2000" b="1"/>
                <a:t>quality data.</a:t>
              </a:r>
              <a:endParaRPr lang="en-US" sz="2000" b="1" dirty="0"/>
            </a:p>
          </p:txBody>
        </p:sp>
        <p:sp>
          <p:nvSpPr>
            <p:cNvPr id="26" name="TextBox 25">
              <a:extLst>
                <a:ext uri="{FF2B5EF4-FFF2-40B4-BE49-F238E27FC236}">
                  <a16:creationId xmlns:a16="http://schemas.microsoft.com/office/drawing/2014/main" id="{A1171442-50AD-9DD1-6AE9-0E7AA9CB851C}"/>
                </a:ext>
              </a:extLst>
            </p:cNvPr>
            <p:cNvSpPr txBox="1"/>
            <p:nvPr/>
          </p:nvSpPr>
          <p:spPr>
            <a:xfrm>
              <a:off x="2102858" y="1202697"/>
              <a:ext cx="2906832" cy="400110"/>
            </a:xfrm>
            <a:prstGeom prst="rect">
              <a:avLst/>
            </a:prstGeom>
            <a:noFill/>
          </p:spPr>
          <p:txBody>
            <a:bodyPr wrap="square">
              <a:spAutoFit/>
            </a:bodyPr>
            <a:lstStyle/>
            <a:p>
              <a:r>
                <a:rPr lang="en-US" sz="2000" b="1" dirty="0"/>
                <a:t>Add/correct metadata.</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95292" y="2474615"/>
              <a:ext cx="4248133" cy="400110"/>
            </a:xfrm>
            <a:prstGeom prst="rect">
              <a:avLst/>
            </a:prstGeom>
            <a:noFill/>
          </p:spPr>
          <p:txBody>
            <a:bodyPr wrap="square">
              <a:spAutoFit/>
            </a:bodyPr>
            <a:lstStyle/>
            <a:p>
              <a:r>
                <a:rPr lang="en-US" sz="2000" b="1" dirty="0"/>
                <a:t>Comparable across genes.</a:t>
              </a:r>
            </a:p>
          </p:txBody>
        </p:sp>
      </p:gr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46916"/>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560401"/>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42724"/>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38236"/>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47399"/>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14033"/>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606422" y="5741431"/>
            <a:ext cx="1103507" cy="461665"/>
          </a:xfrm>
          <a:prstGeom prst="rect">
            <a:avLst/>
          </a:prstGeom>
          <a:noFill/>
        </p:spPr>
        <p:txBody>
          <a:bodyPr wrap="none" rtlCol="0">
            <a:spAutoFit/>
          </a:bodyPr>
          <a:lstStyle/>
          <a:p>
            <a:r>
              <a:rPr lang="en-US" sz="2400" b="1" dirty="0"/>
              <a:t>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123097" y="3146124"/>
            <a:ext cx="3630004" cy="707886"/>
          </a:xfrm>
          <a:prstGeom prst="rect">
            <a:avLst/>
          </a:prstGeom>
          <a:noFill/>
        </p:spPr>
        <p:txBody>
          <a:bodyPr wrap="square">
            <a:spAutoFit/>
          </a:bodyPr>
          <a:lstStyle/>
          <a:p>
            <a:r>
              <a:rPr lang="en-US" sz="2000" b="1" dirty="0"/>
              <a:t>Comparable across cells and regress confounders.</a:t>
            </a:r>
          </a:p>
        </p:txBody>
      </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EB24B-7DA1-A61A-7D9C-646BD9D602CA}"/>
              </a:ext>
            </a:extLst>
          </p:cNvPr>
          <p:cNvSpPr>
            <a:spLocks noGrp="1"/>
          </p:cNvSpPr>
          <p:nvPr>
            <p:ph type="title"/>
          </p:nvPr>
        </p:nvSpPr>
        <p:spPr/>
        <p:txBody>
          <a:bodyPr/>
          <a:lstStyle/>
          <a:p>
            <a:r>
              <a:rPr lang="en-US" dirty="0"/>
              <a:t>Questions</a:t>
            </a:r>
          </a:p>
        </p:txBody>
      </p:sp>
      <p:sp>
        <p:nvSpPr>
          <p:cNvPr id="3" name="TextBox 2">
            <a:extLst>
              <a:ext uri="{FF2B5EF4-FFF2-40B4-BE49-F238E27FC236}">
                <a16:creationId xmlns:a16="http://schemas.microsoft.com/office/drawing/2014/main" id="{4792A6E5-8648-565A-29D5-669EE8A8741F}"/>
              </a:ext>
            </a:extLst>
          </p:cNvPr>
          <p:cNvSpPr txBox="1"/>
          <p:nvPr/>
        </p:nvSpPr>
        <p:spPr>
          <a:xfrm>
            <a:off x="4775200" y="3077029"/>
            <a:ext cx="3334824" cy="923330"/>
          </a:xfrm>
          <a:prstGeom prst="rect">
            <a:avLst/>
          </a:prstGeom>
          <a:noFill/>
        </p:spPr>
        <p:txBody>
          <a:bodyPr wrap="none" rtlCol="0">
            <a:spAutoFit/>
          </a:bodyPr>
          <a:lstStyle/>
          <a:p>
            <a:r>
              <a:rPr lang="en-US" sz="5400" dirty="0"/>
              <a:t>Questions?</a:t>
            </a:r>
          </a:p>
        </p:txBody>
      </p:sp>
      <p:sp>
        <p:nvSpPr>
          <p:cNvPr id="4" name="TextBox 3">
            <a:extLst>
              <a:ext uri="{FF2B5EF4-FFF2-40B4-BE49-F238E27FC236}">
                <a16:creationId xmlns:a16="http://schemas.microsoft.com/office/drawing/2014/main" id="{24E53D7E-2A55-ADEE-50C6-11B7B7F4C36C}"/>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D2EA4C03-FCA9-F8B3-E9C7-B49342EDFAF4}"/>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98756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5436-10B3-B276-E70C-F0D722DBB5A4}"/>
              </a:ext>
            </a:extLst>
          </p:cNvPr>
          <p:cNvSpPr>
            <a:spLocks noGrp="1"/>
          </p:cNvSpPr>
          <p:nvPr>
            <p:ph type="title"/>
          </p:nvPr>
        </p:nvSpPr>
        <p:spPr>
          <a:xfrm>
            <a:off x="0" y="0"/>
            <a:ext cx="12192000" cy="726141"/>
          </a:xfrm>
        </p:spPr>
        <p:txBody>
          <a:bodyPr/>
          <a:lstStyle/>
          <a:p>
            <a:r>
              <a:rPr lang="en-US" dirty="0"/>
              <a:t>Seurat Adjustable Parameters</a:t>
            </a:r>
          </a:p>
        </p:txBody>
      </p:sp>
      <p:grpSp>
        <p:nvGrpSpPr>
          <p:cNvPr id="29" name="Group 28">
            <a:extLst>
              <a:ext uri="{FF2B5EF4-FFF2-40B4-BE49-F238E27FC236}">
                <a16:creationId xmlns:a16="http://schemas.microsoft.com/office/drawing/2014/main" id="{0F7BA9AB-43B9-B898-BF6E-23781543F8B1}"/>
              </a:ext>
            </a:extLst>
          </p:cNvPr>
          <p:cNvGrpSpPr/>
          <p:nvPr/>
        </p:nvGrpSpPr>
        <p:grpSpPr>
          <a:xfrm>
            <a:off x="727308" y="1489132"/>
            <a:ext cx="1665514" cy="731520"/>
            <a:chOff x="641580" y="1489132"/>
            <a:chExt cx="1665514" cy="731520"/>
          </a:xfrm>
        </p:grpSpPr>
        <p:sp>
          <p:nvSpPr>
            <p:cNvPr id="4" name="Rectangle 3">
              <a:extLst>
                <a:ext uri="{FF2B5EF4-FFF2-40B4-BE49-F238E27FC236}">
                  <a16:creationId xmlns:a16="http://schemas.microsoft.com/office/drawing/2014/main" id="{FCD162D6-9495-986E-5FF8-533D1B7FB5BA}"/>
                </a:ext>
              </a:extLst>
            </p:cNvPr>
            <p:cNvSpPr/>
            <p:nvPr/>
          </p:nvSpPr>
          <p:spPr>
            <a:xfrm>
              <a:off x="641580"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491AECE-E938-1E44-F75A-CAFACB98C3A1}"/>
                </a:ext>
              </a:extLst>
            </p:cNvPr>
            <p:cNvSpPr txBox="1"/>
            <p:nvPr/>
          </p:nvSpPr>
          <p:spPr>
            <a:xfrm>
              <a:off x="766162" y="1670226"/>
              <a:ext cx="1416350" cy="369332"/>
            </a:xfrm>
            <a:prstGeom prst="rect">
              <a:avLst/>
            </a:prstGeom>
            <a:noFill/>
          </p:spPr>
          <p:txBody>
            <a:bodyPr wrap="none" rtlCol="0">
              <a:spAutoFit/>
            </a:bodyPr>
            <a:lstStyle/>
            <a:p>
              <a:pPr algn="ctr"/>
              <a:r>
                <a:rPr lang="en-US" dirty="0"/>
                <a:t>Count Matrix</a:t>
              </a:r>
            </a:p>
          </p:txBody>
        </p:sp>
      </p:grpSp>
      <p:grpSp>
        <p:nvGrpSpPr>
          <p:cNvPr id="30" name="Group 29">
            <a:extLst>
              <a:ext uri="{FF2B5EF4-FFF2-40B4-BE49-F238E27FC236}">
                <a16:creationId xmlns:a16="http://schemas.microsoft.com/office/drawing/2014/main" id="{9FD07BC1-AD78-DD28-7048-806658B38FC9}"/>
              </a:ext>
            </a:extLst>
          </p:cNvPr>
          <p:cNvGrpSpPr/>
          <p:nvPr/>
        </p:nvGrpSpPr>
        <p:grpSpPr>
          <a:xfrm>
            <a:off x="3605348" y="1489132"/>
            <a:ext cx="1665514" cy="731520"/>
            <a:chOff x="3746552" y="1489132"/>
            <a:chExt cx="1665514" cy="731520"/>
          </a:xfrm>
        </p:grpSpPr>
        <p:sp>
          <p:nvSpPr>
            <p:cNvPr id="5" name="Rectangle 4">
              <a:extLst>
                <a:ext uri="{FF2B5EF4-FFF2-40B4-BE49-F238E27FC236}">
                  <a16:creationId xmlns:a16="http://schemas.microsoft.com/office/drawing/2014/main" id="{96B54F5F-895D-9EAD-BB72-EBEA96CD8BEE}"/>
                </a:ext>
              </a:extLst>
            </p:cNvPr>
            <p:cNvSpPr/>
            <p:nvPr/>
          </p:nvSpPr>
          <p:spPr>
            <a:xfrm>
              <a:off x="3746552" y="1489132"/>
              <a:ext cx="1665514"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263753-A243-7C0D-91B2-AD2E986AAF80}"/>
                </a:ext>
              </a:extLst>
            </p:cNvPr>
            <p:cNvSpPr txBox="1"/>
            <p:nvPr/>
          </p:nvSpPr>
          <p:spPr>
            <a:xfrm>
              <a:off x="3871134" y="1670226"/>
              <a:ext cx="1484252" cy="369332"/>
            </a:xfrm>
            <a:prstGeom prst="rect">
              <a:avLst/>
            </a:prstGeom>
            <a:noFill/>
          </p:spPr>
          <p:txBody>
            <a:bodyPr wrap="none" rtlCol="0">
              <a:spAutoFit/>
            </a:bodyPr>
            <a:lstStyle/>
            <a:p>
              <a:pPr algn="ctr"/>
              <a:r>
                <a:rPr lang="en-US" dirty="0"/>
                <a:t>Seurat Import</a:t>
              </a:r>
            </a:p>
          </p:txBody>
        </p:sp>
      </p:grpSp>
      <p:grpSp>
        <p:nvGrpSpPr>
          <p:cNvPr id="31" name="Group 30">
            <a:extLst>
              <a:ext uri="{FF2B5EF4-FFF2-40B4-BE49-F238E27FC236}">
                <a16:creationId xmlns:a16="http://schemas.microsoft.com/office/drawing/2014/main" id="{718AE4AE-16AE-2510-97F4-C81EC8B52138}"/>
              </a:ext>
            </a:extLst>
          </p:cNvPr>
          <p:cNvGrpSpPr/>
          <p:nvPr/>
        </p:nvGrpSpPr>
        <p:grpSpPr>
          <a:xfrm>
            <a:off x="6744452" y="1489132"/>
            <a:ext cx="1626856" cy="731520"/>
            <a:chOff x="6954760" y="1489132"/>
            <a:chExt cx="1626856" cy="731520"/>
          </a:xfrm>
        </p:grpSpPr>
        <p:sp>
          <p:nvSpPr>
            <p:cNvPr id="7" name="Rectangle 6">
              <a:extLst>
                <a:ext uri="{FF2B5EF4-FFF2-40B4-BE49-F238E27FC236}">
                  <a16:creationId xmlns:a16="http://schemas.microsoft.com/office/drawing/2014/main" id="{0B5D812D-F999-6B19-37AB-1D874209410A}"/>
                </a:ext>
              </a:extLst>
            </p:cNvPr>
            <p:cNvSpPr/>
            <p:nvPr/>
          </p:nvSpPr>
          <p:spPr>
            <a:xfrm>
              <a:off x="6954760"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0FBE47-F0EE-51B3-B5AC-DA384EBE124B}"/>
                </a:ext>
              </a:extLst>
            </p:cNvPr>
            <p:cNvSpPr txBox="1"/>
            <p:nvPr/>
          </p:nvSpPr>
          <p:spPr>
            <a:xfrm>
              <a:off x="6954760" y="1670226"/>
              <a:ext cx="1626856" cy="369332"/>
            </a:xfrm>
            <a:prstGeom prst="rect">
              <a:avLst/>
            </a:prstGeom>
            <a:noFill/>
          </p:spPr>
          <p:txBody>
            <a:bodyPr wrap="none" rtlCol="0">
              <a:spAutoFit/>
            </a:bodyPr>
            <a:lstStyle/>
            <a:p>
              <a:pPr algn="ctr"/>
              <a:r>
                <a:rPr lang="en-US" dirty="0"/>
                <a:t>Normalize Data</a:t>
              </a:r>
            </a:p>
          </p:txBody>
        </p:sp>
      </p:grpSp>
      <p:grpSp>
        <p:nvGrpSpPr>
          <p:cNvPr id="32" name="Group 31">
            <a:extLst>
              <a:ext uri="{FF2B5EF4-FFF2-40B4-BE49-F238E27FC236}">
                <a16:creationId xmlns:a16="http://schemas.microsoft.com/office/drawing/2014/main" id="{C6B13D6B-4FEF-DB31-E619-E55C570699EF}"/>
              </a:ext>
            </a:extLst>
          </p:cNvPr>
          <p:cNvGrpSpPr/>
          <p:nvPr/>
        </p:nvGrpSpPr>
        <p:grpSpPr>
          <a:xfrm>
            <a:off x="9670141" y="1489132"/>
            <a:ext cx="1626856" cy="731520"/>
            <a:chOff x="9757229" y="1489132"/>
            <a:chExt cx="1626856" cy="731520"/>
          </a:xfrm>
        </p:grpSpPr>
        <p:sp>
          <p:nvSpPr>
            <p:cNvPr id="9" name="Rectangle 8">
              <a:extLst>
                <a:ext uri="{FF2B5EF4-FFF2-40B4-BE49-F238E27FC236}">
                  <a16:creationId xmlns:a16="http://schemas.microsoft.com/office/drawing/2014/main" id="{C01C5D10-2CA7-49B3-FEFD-D5738FC2E4F3}"/>
                </a:ext>
              </a:extLst>
            </p:cNvPr>
            <p:cNvSpPr/>
            <p:nvPr/>
          </p:nvSpPr>
          <p:spPr>
            <a:xfrm>
              <a:off x="9757229" y="1489132"/>
              <a:ext cx="1626856" cy="73152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D2D91F-BE15-DEDF-8132-0C4C666C8BD3}"/>
                </a:ext>
              </a:extLst>
            </p:cNvPr>
            <p:cNvSpPr txBox="1"/>
            <p:nvPr/>
          </p:nvSpPr>
          <p:spPr>
            <a:xfrm>
              <a:off x="9858287" y="1531727"/>
              <a:ext cx="1402948" cy="646331"/>
            </a:xfrm>
            <a:prstGeom prst="rect">
              <a:avLst/>
            </a:prstGeom>
            <a:noFill/>
          </p:spPr>
          <p:txBody>
            <a:bodyPr wrap="none" rtlCol="0">
              <a:spAutoFit/>
            </a:bodyPr>
            <a:lstStyle/>
            <a:p>
              <a:pPr algn="ctr"/>
              <a:r>
                <a:rPr lang="en-US" dirty="0"/>
                <a:t>Find Variable</a:t>
              </a:r>
            </a:p>
            <a:p>
              <a:pPr algn="ctr"/>
              <a:r>
                <a:rPr lang="en-US" dirty="0"/>
                <a:t> Genes</a:t>
              </a:r>
            </a:p>
          </p:txBody>
        </p:sp>
      </p:grpSp>
      <p:grpSp>
        <p:nvGrpSpPr>
          <p:cNvPr id="25" name="Group 24">
            <a:extLst>
              <a:ext uri="{FF2B5EF4-FFF2-40B4-BE49-F238E27FC236}">
                <a16:creationId xmlns:a16="http://schemas.microsoft.com/office/drawing/2014/main" id="{256160AF-3465-C5D4-A8B9-40A13EC738AA}"/>
              </a:ext>
            </a:extLst>
          </p:cNvPr>
          <p:cNvGrpSpPr/>
          <p:nvPr/>
        </p:nvGrpSpPr>
        <p:grpSpPr>
          <a:xfrm>
            <a:off x="869238" y="4251634"/>
            <a:ext cx="1413290" cy="563564"/>
            <a:chOff x="665986" y="4235718"/>
            <a:chExt cx="1413290" cy="563564"/>
          </a:xfrm>
        </p:grpSpPr>
        <p:sp>
          <p:nvSpPr>
            <p:cNvPr id="11" name="Rectangle 10">
              <a:extLst>
                <a:ext uri="{FF2B5EF4-FFF2-40B4-BE49-F238E27FC236}">
                  <a16:creationId xmlns:a16="http://schemas.microsoft.com/office/drawing/2014/main" id="{131302B5-02CD-3169-3F46-1C0B64E638F7}"/>
                </a:ext>
              </a:extLst>
            </p:cNvPr>
            <p:cNvSpPr/>
            <p:nvPr/>
          </p:nvSpPr>
          <p:spPr>
            <a:xfrm>
              <a:off x="665986" y="4235718"/>
              <a:ext cx="1413290" cy="56356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84BF31-33F9-BF6A-8A05-152570013EA7}"/>
                </a:ext>
              </a:extLst>
            </p:cNvPr>
            <p:cNvSpPr txBox="1"/>
            <p:nvPr/>
          </p:nvSpPr>
          <p:spPr>
            <a:xfrm>
              <a:off x="767044" y="4341821"/>
              <a:ext cx="1154034" cy="369332"/>
            </a:xfrm>
            <a:prstGeom prst="rect">
              <a:avLst/>
            </a:prstGeom>
            <a:noFill/>
          </p:spPr>
          <p:txBody>
            <a:bodyPr wrap="none" rtlCol="0">
              <a:spAutoFit/>
            </a:bodyPr>
            <a:lstStyle/>
            <a:p>
              <a:pPr algn="ctr"/>
              <a:r>
                <a:rPr lang="en-US" dirty="0"/>
                <a:t>Scale Data</a:t>
              </a:r>
            </a:p>
          </p:txBody>
        </p:sp>
      </p:grpSp>
      <p:grpSp>
        <p:nvGrpSpPr>
          <p:cNvPr id="28" name="Group 27">
            <a:extLst>
              <a:ext uri="{FF2B5EF4-FFF2-40B4-BE49-F238E27FC236}">
                <a16:creationId xmlns:a16="http://schemas.microsoft.com/office/drawing/2014/main" id="{6237A970-4A9A-2AA5-9486-F34F4308D94A}"/>
              </a:ext>
            </a:extLst>
          </p:cNvPr>
          <p:cNvGrpSpPr/>
          <p:nvPr/>
        </p:nvGrpSpPr>
        <p:grpSpPr>
          <a:xfrm>
            <a:off x="3526337" y="4255440"/>
            <a:ext cx="1823536" cy="555952"/>
            <a:chOff x="3713262" y="4308003"/>
            <a:chExt cx="1823536" cy="555952"/>
          </a:xfrm>
        </p:grpSpPr>
        <p:sp>
          <p:nvSpPr>
            <p:cNvPr id="13" name="Rectangle 12">
              <a:extLst>
                <a:ext uri="{FF2B5EF4-FFF2-40B4-BE49-F238E27FC236}">
                  <a16:creationId xmlns:a16="http://schemas.microsoft.com/office/drawing/2014/main" id="{442147B9-2547-4D11-44E8-E5F2F75E92A3}"/>
                </a:ext>
              </a:extLst>
            </p:cNvPr>
            <p:cNvSpPr/>
            <p:nvPr/>
          </p:nvSpPr>
          <p:spPr>
            <a:xfrm>
              <a:off x="3713262" y="4308003"/>
              <a:ext cx="1823536"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BC2B31-D396-F823-BA38-F14C437FEA7F}"/>
                </a:ext>
              </a:extLst>
            </p:cNvPr>
            <p:cNvSpPr txBox="1"/>
            <p:nvPr/>
          </p:nvSpPr>
          <p:spPr>
            <a:xfrm>
              <a:off x="3826158" y="4401313"/>
              <a:ext cx="1597745" cy="369332"/>
            </a:xfrm>
            <a:prstGeom prst="rect">
              <a:avLst/>
            </a:prstGeom>
            <a:noFill/>
          </p:spPr>
          <p:txBody>
            <a:bodyPr wrap="none" rtlCol="0">
              <a:spAutoFit/>
            </a:bodyPr>
            <a:lstStyle/>
            <a:p>
              <a:r>
                <a:rPr lang="en-US" dirty="0"/>
                <a:t>Find Neighbors</a:t>
              </a:r>
            </a:p>
          </p:txBody>
        </p:sp>
      </p:grpSp>
      <p:grpSp>
        <p:nvGrpSpPr>
          <p:cNvPr id="33" name="Group 32">
            <a:extLst>
              <a:ext uri="{FF2B5EF4-FFF2-40B4-BE49-F238E27FC236}">
                <a16:creationId xmlns:a16="http://schemas.microsoft.com/office/drawing/2014/main" id="{7BC20364-2581-CCDE-D299-06283C52A1D1}"/>
              </a:ext>
            </a:extLst>
          </p:cNvPr>
          <p:cNvGrpSpPr/>
          <p:nvPr/>
        </p:nvGrpSpPr>
        <p:grpSpPr>
          <a:xfrm>
            <a:off x="6676386" y="4255440"/>
            <a:ext cx="1698803" cy="555952"/>
            <a:chOff x="7003190" y="4308003"/>
            <a:chExt cx="1698803" cy="555952"/>
          </a:xfrm>
        </p:grpSpPr>
        <p:sp>
          <p:nvSpPr>
            <p:cNvPr id="15" name="Rectangle 14">
              <a:extLst>
                <a:ext uri="{FF2B5EF4-FFF2-40B4-BE49-F238E27FC236}">
                  <a16:creationId xmlns:a16="http://schemas.microsoft.com/office/drawing/2014/main" id="{ED1EBD4E-8464-57A8-8BF3-F07E8A43FD01}"/>
                </a:ext>
              </a:extLst>
            </p:cNvPr>
            <p:cNvSpPr/>
            <p:nvPr/>
          </p:nvSpPr>
          <p:spPr>
            <a:xfrm>
              <a:off x="7003190"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17152B-FDA1-2A84-309C-BCDD05C71689}"/>
                </a:ext>
              </a:extLst>
            </p:cNvPr>
            <p:cNvSpPr txBox="1"/>
            <p:nvPr/>
          </p:nvSpPr>
          <p:spPr>
            <a:xfrm>
              <a:off x="7104249" y="4401313"/>
              <a:ext cx="1381084" cy="369332"/>
            </a:xfrm>
            <a:prstGeom prst="rect">
              <a:avLst/>
            </a:prstGeom>
            <a:noFill/>
          </p:spPr>
          <p:txBody>
            <a:bodyPr wrap="none" rtlCol="0">
              <a:spAutoFit/>
            </a:bodyPr>
            <a:lstStyle/>
            <a:p>
              <a:r>
                <a:rPr lang="en-US" dirty="0"/>
                <a:t>Find Clusters</a:t>
              </a:r>
            </a:p>
          </p:txBody>
        </p:sp>
      </p:grpSp>
      <p:grpSp>
        <p:nvGrpSpPr>
          <p:cNvPr id="34" name="Group 33">
            <a:extLst>
              <a:ext uri="{FF2B5EF4-FFF2-40B4-BE49-F238E27FC236}">
                <a16:creationId xmlns:a16="http://schemas.microsoft.com/office/drawing/2014/main" id="{8AFEC380-5C5D-D08C-E38E-FD9CB46974CF}"/>
              </a:ext>
            </a:extLst>
          </p:cNvPr>
          <p:cNvGrpSpPr/>
          <p:nvPr/>
        </p:nvGrpSpPr>
        <p:grpSpPr>
          <a:xfrm>
            <a:off x="9623271" y="4255440"/>
            <a:ext cx="1698803" cy="555952"/>
            <a:chOff x="9757229" y="4308003"/>
            <a:chExt cx="1698803" cy="555952"/>
          </a:xfrm>
        </p:grpSpPr>
        <p:sp>
          <p:nvSpPr>
            <p:cNvPr id="17" name="Rectangle 16">
              <a:extLst>
                <a:ext uri="{FF2B5EF4-FFF2-40B4-BE49-F238E27FC236}">
                  <a16:creationId xmlns:a16="http://schemas.microsoft.com/office/drawing/2014/main" id="{55991B06-D897-9A41-D1F7-47C07540FF43}"/>
                </a:ext>
              </a:extLst>
            </p:cNvPr>
            <p:cNvSpPr/>
            <p:nvPr/>
          </p:nvSpPr>
          <p:spPr>
            <a:xfrm>
              <a:off x="9757229" y="4308003"/>
              <a:ext cx="1698803" cy="55595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F320A0B-3D94-404E-1428-618405344CF1}"/>
                </a:ext>
              </a:extLst>
            </p:cNvPr>
            <p:cNvSpPr txBox="1"/>
            <p:nvPr/>
          </p:nvSpPr>
          <p:spPr>
            <a:xfrm>
              <a:off x="10178467" y="4401313"/>
              <a:ext cx="856325" cy="369332"/>
            </a:xfrm>
            <a:prstGeom prst="rect">
              <a:avLst/>
            </a:prstGeom>
            <a:noFill/>
          </p:spPr>
          <p:txBody>
            <a:bodyPr wrap="none" rtlCol="0">
              <a:spAutoFit/>
            </a:bodyPr>
            <a:lstStyle/>
            <a:p>
              <a:r>
                <a:rPr lang="en-US" dirty="0"/>
                <a:t>Output</a:t>
              </a:r>
            </a:p>
          </p:txBody>
        </p:sp>
      </p:grpSp>
      <p:sp>
        <p:nvSpPr>
          <p:cNvPr id="19" name="TextBox 18">
            <a:extLst>
              <a:ext uri="{FF2B5EF4-FFF2-40B4-BE49-F238E27FC236}">
                <a16:creationId xmlns:a16="http://schemas.microsoft.com/office/drawing/2014/main" id="{D19372C8-FC02-5451-9F2B-449BD4E5B0B3}"/>
              </a:ext>
            </a:extLst>
          </p:cNvPr>
          <p:cNvSpPr txBox="1"/>
          <p:nvPr/>
        </p:nvSpPr>
        <p:spPr>
          <a:xfrm>
            <a:off x="6747926" y="2220797"/>
            <a:ext cx="2312684" cy="646331"/>
          </a:xfrm>
          <a:prstGeom prst="rect">
            <a:avLst/>
          </a:prstGeom>
          <a:noFill/>
        </p:spPr>
        <p:txBody>
          <a:bodyPr wrap="none" rtlCol="0">
            <a:spAutoFit/>
          </a:bodyPr>
          <a:lstStyle/>
          <a:p>
            <a:r>
              <a:rPr lang="en-US" dirty="0"/>
              <a:t>Normalization method</a:t>
            </a:r>
          </a:p>
          <a:p>
            <a:r>
              <a:rPr lang="en-US" dirty="0"/>
              <a:t>Scale factor</a:t>
            </a:r>
          </a:p>
        </p:txBody>
      </p:sp>
      <p:sp>
        <p:nvSpPr>
          <p:cNvPr id="20" name="TextBox 19">
            <a:extLst>
              <a:ext uri="{FF2B5EF4-FFF2-40B4-BE49-F238E27FC236}">
                <a16:creationId xmlns:a16="http://schemas.microsoft.com/office/drawing/2014/main" id="{2AFCE848-7104-EA7A-0E1D-06730FB9E889}"/>
              </a:ext>
            </a:extLst>
          </p:cNvPr>
          <p:cNvSpPr txBox="1"/>
          <p:nvPr/>
        </p:nvSpPr>
        <p:spPr>
          <a:xfrm>
            <a:off x="3713262" y="2217093"/>
            <a:ext cx="1959319" cy="923330"/>
          </a:xfrm>
          <a:prstGeom prst="rect">
            <a:avLst/>
          </a:prstGeom>
          <a:noFill/>
        </p:spPr>
        <p:txBody>
          <a:bodyPr wrap="none" rtlCol="0">
            <a:spAutoFit/>
          </a:bodyPr>
          <a:lstStyle/>
          <a:p>
            <a:r>
              <a:rPr lang="en-US" dirty="0"/>
              <a:t>Min features</a:t>
            </a:r>
          </a:p>
          <a:p>
            <a:r>
              <a:rPr lang="en-US" dirty="0"/>
              <a:t>Min cells</a:t>
            </a:r>
          </a:p>
          <a:p>
            <a:r>
              <a:rPr lang="en-US" dirty="0"/>
              <a:t>Max % </a:t>
            </a:r>
            <a:r>
              <a:rPr lang="en-US" dirty="0" err="1"/>
              <a:t>mito</a:t>
            </a:r>
            <a:r>
              <a:rPr lang="en-US" dirty="0"/>
              <a:t>. genes</a:t>
            </a:r>
          </a:p>
        </p:txBody>
      </p:sp>
      <p:sp>
        <p:nvSpPr>
          <p:cNvPr id="21" name="TextBox 20">
            <a:extLst>
              <a:ext uri="{FF2B5EF4-FFF2-40B4-BE49-F238E27FC236}">
                <a16:creationId xmlns:a16="http://schemas.microsoft.com/office/drawing/2014/main" id="{AA07FA02-80CD-FF2B-84E1-9D629C272269}"/>
              </a:ext>
            </a:extLst>
          </p:cNvPr>
          <p:cNvSpPr txBox="1"/>
          <p:nvPr/>
        </p:nvSpPr>
        <p:spPr>
          <a:xfrm>
            <a:off x="9670656" y="2232601"/>
            <a:ext cx="2062872" cy="1477328"/>
          </a:xfrm>
          <a:prstGeom prst="rect">
            <a:avLst/>
          </a:prstGeom>
          <a:noFill/>
        </p:spPr>
        <p:txBody>
          <a:bodyPr wrap="none" rtlCol="0">
            <a:spAutoFit/>
          </a:bodyPr>
          <a:lstStyle/>
          <a:p>
            <a:r>
              <a:rPr lang="en-US" dirty="0"/>
              <a:t>Selection method</a:t>
            </a:r>
          </a:p>
          <a:p>
            <a:r>
              <a:rPr lang="en-US" dirty="0"/>
              <a:t>Loess span width</a:t>
            </a:r>
          </a:p>
          <a:p>
            <a:r>
              <a:rPr lang="en-US" dirty="0"/>
              <a:t>Number of bins</a:t>
            </a:r>
          </a:p>
          <a:p>
            <a:r>
              <a:rPr lang="en-US" dirty="0"/>
              <a:t>Binning method</a:t>
            </a:r>
          </a:p>
          <a:p>
            <a:r>
              <a:rPr lang="en-US" dirty="0"/>
              <a:t>Number of Features</a:t>
            </a:r>
          </a:p>
        </p:txBody>
      </p:sp>
      <p:sp>
        <p:nvSpPr>
          <p:cNvPr id="22" name="TextBox 21">
            <a:extLst>
              <a:ext uri="{FF2B5EF4-FFF2-40B4-BE49-F238E27FC236}">
                <a16:creationId xmlns:a16="http://schemas.microsoft.com/office/drawing/2014/main" id="{64CB3572-3754-6F89-7B9C-1891CDB07438}"/>
              </a:ext>
            </a:extLst>
          </p:cNvPr>
          <p:cNvSpPr txBox="1"/>
          <p:nvPr/>
        </p:nvSpPr>
        <p:spPr>
          <a:xfrm>
            <a:off x="768166" y="4833823"/>
            <a:ext cx="2013436" cy="646331"/>
          </a:xfrm>
          <a:prstGeom prst="rect">
            <a:avLst/>
          </a:prstGeom>
          <a:noFill/>
        </p:spPr>
        <p:txBody>
          <a:bodyPr wrap="none" rtlCol="0">
            <a:spAutoFit/>
          </a:bodyPr>
          <a:lstStyle/>
          <a:p>
            <a:r>
              <a:rPr lang="en-US" dirty="0"/>
              <a:t>Variables to regress</a:t>
            </a:r>
          </a:p>
          <a:p>
            <a:r>
              <a:rPr lang="en-US" dirty="0"/>
              <a:t>Scale max</a:t>
            </a:r>
          </a:p>
        </p:txBody>
      </p:sp>
      <p:sp>
        <p:nvSpPr>
          <p:cNvPr id="23" name="TextBox 22">
            <a:extLst>
              <a:ext uri="{FF2B5EF4-FFF2-40B4-BE49-F238E27FC236}">
                <a16:creationId xmlns:a16="http://schemas.microsoft.com/office/drawing/2014/main" id="{DC9DC9D7-C351-E30F-9948-FD8A9B0D6A11}"/>
              </a:ext>
            </a:extLst>
          </p:cNvPr>
          <p:cNvSpPr txBox="1"/>
          <p:nvPr/>
        </p:nvSpPr>
        <p:spPr>
          <a:xfrm>
            <a:off x="3507227" y="4860269"/>
            <a:ext cx="2148537" cy="923330"/>
          </a:xfrm>
          <a:prstGeom prst="rect">
            <a:avLst/>
          </a:prstGeom>
          <a:noFill/>
        </p:spPr>
        <p:txBody>
          <a:bodyPr wrap="none" rtlCol="0">
            <a:spAutoFit/>
          </a:bodyPr>
          <a:lstStyle/>
          <a:p>
            <a:r>
              <a:rPr lang="en-US" dirty="0"/>
              <a:t>Dimension reduction</a:t>
            </a:r>
          </a:p>
          <a:p>
            <a:r>
              <a:rPr lang="en-US" dirty="0"/>
              <a:t>K-neighbors</a:t>
            </a:r>
          </a:p>
          <a:p>
            <a:r>
              <a:rPr lang="en-US" dirty="0" err="1"/>
              <a:t>Prunning</a:t>
            </a:r>
            <a:r>
              <a:rPr lang="en-US" dirty="0"/>
              <a:t> for SNN</a:t>
            </a:r>
          </a:p>
        </p:txBody>
      </p:sp>
      <p:sp>
        <p:nvSpPr>
          <p:cNvPr id="24" name="TextBox 23">
            <a:extLst>
              <a:ext uri="{FF2B5EF4-FFF2-40B4-BE49-F238E27FC236}">
                <a16:creationId xmlns:a16="http://schemas.microsoft.com/office/drawing/2014/main" id="{B57D0804-9804-221C-EF2E-3F728D707D2B}"/>
              </a:ext>
            </a:extLst>
          </p:cNvPr>
          <p:cNvSpPr txBox="1"/>
          <p:nvPr/>
        </p:nvSpPr>
        <p:spPr>
          <a:xfrm>
            <a:off x="6709430" y="4850169"/>
            <a:ext cx="1971181" cy="923330"/>
          </a:xfrm>
          <a:prstGeom prst="rect">
            <a:avLst/>
          </a:prstGeom>
          <a:noFill/>
        </p:spPr>
        <p:txBody>
          <a:bodyPr wrap="none" rtlCol="0">
            <a:spAutoFit/>
          </a:bodyPr>
          <a:lstStyle/>
          <a:p>
            <a:r>
              <a:rPr lang="en-US" dirty="0"/>
              <a:t>Resolution (UMAP)</a:t>
            </a:r>
          </a:p>
          <a:p>
            <a:r>
              <a:rPr lang="en-US" dirty="0"/>
              <a:t>______. (t-SNE)</a:t>
            </a:r>
          </a:p>
          <a:p>
            <a:endParaRPr lang="en-US" dirty="0"/>
          </a:p>
        </p:txBody>
      </p:sp>
      <p:sp>
        <p:nvSpPr>
          <p:cNvPr id="27" name="TextBox 26">
            <a:extLst>
              <a:ext uri="{FF2B5EF4-FFF2-40B4-BE49-F238E27FC236}">
                <a16:creationId xmlns:a16="http://schemas.microsoft.com/office/drawing/2014/main" id="{99D053EB-C2F2-C4DA-5F21-CBA502F6E133}"/>
              </a:ext>
            </a:extLst>
          </p:cNvPr>
          <p:cNvSpPr txBox="1"/>
          <p:nvPr/>
        </p:nvSpPr>
        <p:spPr>
          <a:xfrm>
            <a:off x="36371" y="6368056"/>
            <a:ext cx="2669459" cy="400110"/>
          </a:xfrm>
          <a:prstGeom prst="rect">
            <a:avLst/>
          </a:prstGeom>
          <a:noFill/>
        </p:spPr>
        <p:txBody>
          <a:bodyPr wrap="square">
            <a:spAutoFit/>
          </a:bodyPr>
          <a:lstStyle/>
          <a:p>
            <a:r>
              <a:rPr lang="en-US" sz="1000" b="0" i="1" dirty="0">
                <a:effectLst/>
                <a:latin typeface="OpenSans"/>
              </a:rPr>
              <a:t>Appropriated from:</a:t>
            </a:r>
          </a:p>
          <a:p>
            <a:r>
              <a:rPr lang="en-US" sz="1000" b="0" i="1" dirty="0">
                <a:effectLst/>
                <a:latin typeface="OpenSans"/>
              </a:rPr>
              <a:t>Schneider, J </a:t>
            </a:r>
            <a:r>
              <a:rPr lang="en-US" sz="1000" b="0" i="1" dirty="0" err="1">
                <a:effectLst/>
                <a:latin typeface="OpenSans"/>
              </a:rPr>
              <a:t>Transl</a:t>
            </a:r>
            <a:r>
              <a:rPr lang="en-US" sz="1000" b="0" i="1" dirty="0">
                <a:effectLst/>
                <a:latin typeface="OpenSans"/>
              </a:rPr>
              <a:t> Genet </a:t>
            </a:r>
            <a:r>
              <a:rPr lang="en-US" sz="1000" b="0" i="1" dirty="0" err="1">
                <a:effectLst/>
                <a:latin typeface="OpenSans"/>
              </a:rPr>
              <a:t>Genom</a:t>
            </a:r>
            <a:r>
              <a:rPr lang="en-US" sz="1000" b="0" i="0" dirty="0">
                <a:effectLst/>
                <a:latin typeface="OpenSans"/>
              </a:rPr>
              <a:t> 2021;5:37-49.</a:t>
            </a:r>
          </a:p>
        </p:txBody>
      </p:sp>
      <p:sp>
        <p:nvSpPr>
          <p:cNvPr id="35" name="Arrow: Right 1029">
            <a:extLst>
              <a:ext uri="{FF2B5EF4-FFF2-40B4-BE49-F238E27FC236}">
                <a16:creationId xmlns:a16="http://schemas.microsoft.com/office/drawing/2014/main" id="{85EFE3B8-F04B-6437-2D12-45AA4F147A73}"/>
              </a:ext>
            </a:extLst>
          </p:cNvPr>
          <p:cNvSpPr/>
          <p:nvPr/>
        </p:nvSpPr>
        <p:spPr>
          <a:xfrm rot="2746638">
            <a:off x="11298348" y="2102488"/>
            <a:ext cx="1225588"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45">
            <a:extLst>
              <a:ext uri="{FF2B5EF4-FFF2-40B4-BE49-F238E27FC236}">
                <a16:creationId xmlns:a16="http://schemas.microsoft.com/office/drawing/2014/main" id="{4A56442E-58DE-8B45-93D2-8DDE22FFB751}"/>
              </a:ext>
            </a:extLst>
          </p:cNvPr>
          <p:cNvSpPr/>
          <p:nvPr/>
        </p:nvSpPr>
        <p:spPr>
          <a:xfrm>
            <a:off x="2551781" y="1580572"/>
            <a:ext cx="94217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45">
            <a:extLst>
              <a:ext uri="{FF2B5EF4-FFF2-40B4-BE49-F238E27FC236}">
                <a16:creationId xmlns:a16="http://schemas.microsoft.com/office/drawing/2014/main" id="{93A186C0-5046-6408-935A-AC29A208A368}"/>
              </a:ext>
            </a:extLst>
          </p:cNvPr>
          <p:cNvSpPr/>
          <p:nvPr/>
        </p:nvSpPr>
        <p:spPr>
          <a:xfrm>
            <a:off x="5671448" y="1580572"/>
            <a:ext cx="8049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45">
            <a:extLst>
              <a:ext uri="{FF2B5EF4-FFF2-40B4-BE49-F238E27FC236}">
                <a16:creationId xmlns:a16="http://schemas.microsoft.com/office/drawing/2014/main" id="{09AAA98B-24D9-723B-585F-A52DB0D37FF9}"/>
              </a:ext>
            </a:extLst>
          </p:cNvPr>
          <p:cNvSpPr/>
          <p:nvPr/>
        </p:nvSpPr>
        <p:spPr>
          <a:xfrm>
            <a:off x="8607895" y="1580572"/>
            <a:ext cx="930244"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1029">
            <a:extLst>
              <a:ext uri="{FF2B5EF4-FFF2-40B4-BE49-F238E27FC236}">
                <a16:creationId xmlns:a16="http://schemas.microsoft.com/office/drawing/2014/main" id="{70D379E4-B91F-1878-74CE-958E72CD4C0A}"/>
              </a:ext>
            </a:extLst>
          </p:cNvPr>
          <p:cNvSpPr/>
          <p:nvPr/>
        </p:nvSpPr>
        <p:spPr>
          <a:xfrm rot="13517759">
            <a:off x="-252651" y="3988997"/>
            <a:ext cx="1033227" cy="365760"/>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802247 w 1014277"/>
              <a:gd name="connsiteY1" fmla="*/ 637 h 184666"/>
              <a:gd name="connsiteX2" fmla="*/ 1014277 w 1014277"/>
              <a:gd name="connsiteY2" fmla="*/ 184666 h 184666"/>
              <a:gd name="connsiteX3" fmla="*/ 0 w 1014277"/>
              <a:gd name="connsiteY3" fmla="*/ 184666 h 184666"/>
              <a:gd name="connsiteX4" fmla="*/ 0 w 1014277"/>
              <a:gd name="connsiteY4" fmla="*/ 0 h 184666"/>
              <a:gd name="connsiteX0" fmla="*/ 0 w 970949"/>
              <a:gd name="connsiteY0" fmla="*/ 0 h 185321"/>
              <a:gd name="connsiteX1" fmla="*/ 802247 w 970949"/>
              <a:gd name="connsiteY1" fmla="*/ 637 h 185321"/>
              <a:gd name="connsiteX2" fmla="*/ 970949 w 970949"/>
              <a:gd name="connsiteY2" fmla="*/ 185321 h 185321"/>
              <a:gd name="connsiteX3" fmla="*/ 0 w 970949"/>
              <a:gd name="connsiteY3" fmla="*/ 184666 h 185321"/>
              <a:gd name="connsiteX4" fmla="*/ 0 w 970949"/>
              <a:gd name="connsiteY4" fmla="*/ 0 h 185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949" h="185321">
                <a:moveTo>
                  <a:pt x="0" y="0"/>
                </a:moveTo>
                <a:lnTo>
                  <a:pt x="802247" y="637"/>
                </a:lnTo>
                <a:lnTo>
                  <a:pt x="970949" y="185321"/>
                </a:lnTo>
                <a:lnTo>
                  <a:pt x="0" y="184666"/>
                </a:lnTo>
                <a:lnTo>
                  <a:pt x="0" y="0"/>
                </a:lnTo>
                <a:close/>
              </a:path>
            </a:pathLst>
          </a:cu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45">
            <a:extLst>
              <a:ext uri="{FF2B5EF4-FFF2-40B4-BE49-F238E27FC236}">
                <a16:creationId xmlns:a16="http://schemas.microsoft.com/office/drawing/2014/main" id="{8BDD054D-7621-6DAC-0ED4-A618DFA62182}"/>
              </a:ext>
            </a:extLst>
          </p:cNvPr>
          <p:cNvSpPr/>
          <p:nvPr/>
        </p:nvSpPr>
        <p:spPr>
          <a:xfrm>
            <a:off x="2539003" y="4259096"/>
            <a:ext cx="782180"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5">
            <a:extLst>
              <a:ext uri="{FF2B5EF4-FFF2-40B4-BE49-F238E27FC236}">
                <a16:creationId xmlns:a16="http://schemas.microsoft.com/office/drawing/2014/main" id="{7FE2ABD3-7DD7-FAD8-AA6C-D55C6DE16CC1}"/>
              </a:ext>
            </a:extLst>
          </p:cNvPr>
          <p:cNvSpPr/>
          <p:nvPr/>
        </p:nvSpPr>
        <p:spPr>
          <a:xfrm>
            <a:off x="5671448" y="4259096"/>
            <a:ext cx="739807"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5">
            <a:extLst>
              <a:ext uri="{FF2B5EF4-FFF2-40B4-BE49-F238E27FC236}">
                <a16:creationId xmlns:a16="http://schemas.microsoft.com/office/drawing/2014/main" id="{38EF0B2F-960B-DD5C-0F6F-133B7C3DC66A}"/>
              </a:ext>
            </a:extLst>
          </p:cNvPr>
          <p:cNvSpPr/>
          <p:nvPr/>
        </p:nvSpPr>
        <p:spPr>
          <a:xfrm>
            <a:off x="8680611" y="4259096"/>
            <a:ext cx="785222" cy="548640"/>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510AA9F-FF7B-E7AF-5652-B0A5D32D818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3" name="TextBox 42">
            <a:extLst>
              <a:ext uri="{FF2B5EF4-FFF2-40B4-BE49-F238E27FC236}">
                <a16:creationId xmlns:a16="http://schemas.microsoft.com/office/drawing/2014/main" id="{47E9478C-12ED-9401-E29B-D73BC2A5D796}"/>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5075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Arrow: Right 1029">
            <a:extLst>
              <a:ext uri="{FF2B5EF4-FFF2-40B4-BE49-F238E27FC236}">
                <a16:creationId xmlns:a16="http://schemas.microsoft.com/office/drawing/2014/main" id="{6B93D8AB-DFB3-D29C-F751-91B0305A84D4}"/>
              </a:ext>
            </a:extLst>
          </p:cNvPr>
          <p:cNvSpPr/>
          <p:nvPr/>
        </p:nvSpPr>
        <p:spPr>
          <a:xfrm rot="2746638">
            <a:off x="11667899" y="1711723"/>
            <a:ext cx="700703"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32921 w 1014277"/>
              <a:gd name="connsiteY1" fmla="*/ 1684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32921 w 1014277"/>
              <a:gd name="connsiteY1" fmla="*/ 1684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32921" y="1684"/>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492D52-73A9-3C81-2774-1A201095FFE0}"/>
              </a:ext>
            </a:extLst>
          </p:cNvPr>
          <p:cNvSpPr/>
          <p:nvPr/>
        </p:nvSpPr>
        <p:spPr>
          <a:xfrm>
            <a:off x="9900696" y="1231344"/>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4530EA3-0C13-F9CE-9D03-1DF527E30A44}"/>
              </a:ext>
            </a:extLst>
          </p:cNvPr>
          <p:cNvSpPr/>
          <p:nvPr/>
        </p:nvSpPr>
        <p:spPr>
          <a:xfrm>
            <a:off x="0" y="3146485"/>
            <a:ext cx="12192000" cy="3711515"/>
          </a:xfrm>
          <a:prstGeom prst="rect">
            <a:avLst/>
          </a:prstGeom>
          <a:solidFill>
            <a:srgbClr val="FD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Arrow: Right 1028">
            <a:extLst>
              <a:ext uri="{FF2B5EF4-FFF2-40B4-BE49-F238E27FC236}">
                <a16:creationId xmlns:a16="http://schemas.microsoft.com/office/drawing/2014/main" id="{1DA09ABC-E5BF-8A3C-CC75-B948864317FA}"/>
              </a:ext>
            </a:extLst>
          </p:cNvPr>
          <p:cNvSpPr/>
          <p:nvPr/>
        </p:nvSpPr>
        <p:spPr>
          <a:xfrm rot="2746638">
            <a:off x="11601072" y="4456884"/>
            <a:ext cx="786464" cy="184666"/>
          </a:xfrm>
          <a:custGeom>
            <a:avLst/>
            <a:gdLst>
              <a:gd name="connsiteX0" fmla="*/ 0 w 1198943"/>
              <a:gd name="connsiteY0" fmla="*/ 92333 h 369332"/>
              <a:gd name="connsiteX1" fmla="*/ 1014277 w 1198943"/>
              <a:gd name="connsiteY1" fmla="*/ 92333 h 369332"/>
              <a:gd name="connsiteX2" fmla="*/ 1014277 w 1198943"/>
              <a:gd name="connsiteY2" fmla="*/ 0 h 369332"/>
              <a:gd name="connsiteX3" fmla="*/ 1198943 w 1198943"/>
              <a:gd name="connsiteY3" fmla="*/ 184666 h 369332"/>
              <a:gd name="connsiteX4" fmla="*/ 1014277 w 1198943"/>
              <a:gd name="connsiteY4" fmla="*/ 369332 h 369332"/>
              <a:gd name="connsiteX5" fmla="*/ 1014277 w 1198943"/>
              <a:gd name="connsiteY5" fmla="*/ 276999 h 369332"/>
              <a:gd name="connsiteX6" fmla="*/ 0 w 1198943"/>
              <a:gd name="connsiteY6" fmla="*/ 276999 h 369332"/>
              <a:gd name="connsiteX7" fmla="*/ 0 w 1198943"/>
              <a:gd name="connsiteY7" fmla="*/ 92333 h 369332"/>
              <a:gd name="connsiteX0" fmla="*/ 0 w 1198943"/>
              <a:gd name="connsiteY0" fmla="*/ 0 h 276999"/>
              <a:gd name="connsiteX1" fmla="*/ 1014277 w 1198943"/>
              <a:gd name="connsiteY1" fmla="*/ 0 h 276999"/>
              <a:gd name="connsiteX2" fmla="*/ 1198943 w 1198943"/>
              <a:gd name="connsiteY2" fmla="*/ 92333 h 276999"/>
              <a:gd name="connsiteX3" fmla="*/ 1014277 w 1198943"/>
              <a:gd name="connsiteY3" fmla="*/ 276999 h 276999"/>
              <a:gd name="connsiteX4" fmla="*/ 1014277 w 1198943"/>
              <a:gd name="connsiteY4" fmla="*/ 184666 h 276999"/>
              <a:gd name="connsiteX5" fmla="*/ 0 w 1198943"/>
              <a:gd name="connsiteY5" fmla="*/ 184666 h 276999"/>
              <a:gd name="connsiteX6" fmla="*/ 0 w 1198943"/>
              <a:gd name="connsiteY6" fmla="*/ 0 h 276999"/>
              <a:gd name="connsiteX0" fmla="*/ 0 w 1014277"/>
              <a:gd name="connsiteY0" fmla="*/ 0 h 276999"/>
              <a:gd name="connsiteX1" fmla="*/ 1014277 w 1014277"/>
              <a:gd name="connsiteY1" fmla="*/ 0 h 276999"/>
              <a:gd name="connsiteX2" fmla="*/ 1014277 w 1014277"/>
              <a:gd name="connsiteY2" fmla="*/ 276999 h 276999"/>
              <a:gd name="connsiteX3" fmla="*/ 1014277 w 1014277"/>
              <a:gd name="connsiteY3" fmla="*/ 184666 h 276999"/>
              <a:gd name="connsiteX4" fmla="*/ 0 w 1014277"/>
              <a:gd name="connsiteY4" fmla="*/ 184666 h 276999"/>
              <a:gd name="connsiteX5" fmla="*/ 0 w 1014277"/>
              <a:gd name="connsiteY5" fmla="*/ 0 h 276999"/>
              <a:gd name="connsiteX0" fmla="*/ 0 w 1014277"/>
              <a:gd name="connsiteY0" fmla="*/ 0 h 184666"/>
              <a:gd name="connsiteX1" fmla="*/ 1014277 w 1014277"/>
              <a:gd name="connsiteY1" fmla="*/ 0 h 184666"/>
              <a:gd name="connsiteX2" fmla="*/ 1014277 w 1014277"/>
              <a:gd name="connsiteY2" fmla="*/ 184666 h 184666"/>
              <a:gd name="connsiteX3" fmla="*/ 0 w 1014277"/>
              <a:gd name="connsiteY3" fmla="*/ 184666 h 184666"/>
              <a:gd name="connsiteX4" fmla="*/ 0 w 1014277"/>
              <a:gd name="connsiteY4" fmla="*/ 0 h 184666"/>
              <a:gd name="connsiteX0" fmla="*/ 0 w 1014277"/>
              <a:gd name="connsiteY0" fmla="*/ 0 h 184666"/>
              <a:gd name="connsiteX1" fmla="*/ 758838 w 1014277"/>
              <a:gd name="connsiteY1" fmla="*/ 6406 h 184666"/>
              <a:gd name="connsiteX2" fmla="*/ 1014277 w 1014277"/>
              <a:gd name="connsiteY2" fmla="*/ 0 h 184666"/>
              <a:gd name="connsiteX3" fmla="*/ 1014277 w 1014277"/>
              <a:gd name="connsiteY3" fmla="*/ 184666 h 184666"/>
              <a:gd name="connsiteX4" fmla="*/ 0 w 1014277"/>
              <a:gd name="connsiteY4" fmla="*/ 184666 h 184666"/>
              <a:gd name="connsiteX5" fmla="*/ 0 w 1014277"/>
              <a:gd name="connsiteY5" fmla="*/ 0 h 184666"/>
              <a:gd name="connsiteX0" fmla="*/ 0 w 1014277"/>
              <a:gd name="connsiteY0" fmla="*/ 0 h 184666"/>
              <a:gd name="connsiteX1" fmla="*/ 758838 w 1014277"/>
              <a:gd name="connsiteY1" fmla="*/ 6406 h 184666"/>
              <a:gd name="connsiteX2" fmla="*/ 1014277 w 1014277"/>
              <a:gd name="connsiteY2" fmla="*/ 184666 h 184666"/>
              <a:gd name="connsiteX3" fmla="*/ 0 w 1014277"/>
              <a:gd name="connsiteY3" fmla="*/ 184666 h 184666"/>
              <a:gd name="connsiteX4" fmla="*/ 0 w 1014277"/>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77" h="184666">
                <a:moveTo>
                  <a:pt x="0" y="0"/>
                </a:moveTo>
                <a:lnTo>
                  <a:pt x="758838" y="6406"/>
                </a:lnTo>
                <a:lnTo>
                  <a:pt x="1014277"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CF4171-E842-31D9-0B2E-D14EF4239DA5}"/>
              </a:ext>
            </a:extLst>
          </p:cNvPr>
          <p:cNvSpPr/>
          <p:nvPr/>
        </p:nvSpPr>
        <p:spPr>
          <a:xfrm>
            <a:off x="428722" y="3891160"/>
            <a:ext cx="1843629" cy="73067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130AF43F-A44A-EDCB-6D3C-D7E883981C83}"/>
              </a:ext>
            </a:extLst>
          </p:cNvPr>
          <p:cNvSpPr/>
          <p:nvPr/>
        </p:nvSpPr>
        <p:spPr>
          <a:xfrm>
            <a:off x="268580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957C3233-89B3-3FFF-1031-FCB53DEFFF56}"/>
              </a:ext>
            </a:extLst>
          </p:cNvPr>
          <p:cNvSpPr/>
          <p:nvPr/>
        </p:nvSpPr>
        <p:spPr>
          <a:xfrm>
            <a:off x="507823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2C0E852C-8BC8-3E02-D71C-D62CFF53E46D}"/>
              </a:ext>
            </a:extLst>
          </p:cNvPr>
          <p:cNvSpPr/>
          <p:nvPr/>
        </p:nvSpPr>
        <p:spPr>
          <a:xfrm>
            <a:off x="7434284"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6838059C-867D-B36A-3A66-703AC90460BD}"/>
              </a:ext>
            </a:extLst>
          </p:cNvPr>
          <p:cNvSpPr/>
          <p:nvPr/>
        </p:nvSpPr>
        <p:spPr>
          <a:xfrm>
            <a:off x="9835786" y="3869570"/>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B6147A4B-A8FF-29E9-F17C-B8A78F260BD7}"/>
              </a:ext>
            </a:extLst>
          </p:cNvPr>
          <p:cNvSpPr/>
          <p:nvPr/>
        </p:nvSpPr>
        <p:spPr>
          <a:xfrm>
            <a:off x="325525"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79750FFA-6C8D-7D46-1ABC-BD75AE4AD1D4}"/>
              </a:ext>
            </a:extLst>
          </p:cNvPr>
          <p:cNvSpPr/>
          <p:nvPr/>
        </p:nvSpPr>
        <p:spPr>
          <a:xfrm>
            <a:off x="266281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73EE6AB6-7D9D-77FE-A870-BE6907D239C3}"/>
              </a:ext>
            </a:extLst>
          </p:cNvPr>
          <p:cNvSpPr/>
          <p:nvPr/>
        </p:nvSpPr>
        <p:spPr>
          <a:xfrm>
            <a:off x="5221109"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a:extLst>
              <a:ext uri="{FF2B5EF4-FFF2-40B4-BE49-F238E27FC236}">
                <a16:creationId xmlns:a16="http://schemas.microsoft.com/office/drawing/2014/main" id="{D0878D34-F1D7-9C01-41F5-7583024E68B0}"/>
              </a:ext>
            </a:extLst>
          </p:cNvPr>
          <p:cNvSpPr/>
          <p:nvPr/>
        </p:nvSpPr>
        <p:spPr>
          <a:xfrm>
            <a:off x="7670327"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B672D768-A4B7-414A-C486-2FADF49B80AD}"/>
              </a:ext>
            </a:extLst>
          </p:cNvPr>
          <p:cNvSpPr/>
          <p:nvPr/>
        </p:nvSpPr>
        <p:spPr>
          <a:xfrm>
            <a:off x="9981441" y="5448121"/>
            <a:ext cx="1965592" cy="77385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Right 48">
            <a:extLst>
              <a:ext uri="{FF2B5EF4-FFF2-40B4-BE49-F238E27FC236}">
                <a16:creationId xmlns:a16="http://schemas.microsoft.com/office/drawing/2014/main" id="{E95BD623-9705-6D5E-AF8F-67FE4283769D}"/>
              </a:ext>
            </a:extLst>
          </p:cNvPr>
          <p:cNvSpPr/>
          <p:nvPr/>
        </p:nvSpPr>
        <p:spPr>
          <a:xfrm>
            <a:off x="2195613" y="2407356"/>
            <a:ext cx="3140103"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67CA95DD-C327-B590-AA6C-79F0606FCB08}"/>
              </a:ext>
            </a:extLst>
          </p:cNvPr>
          <p:cNvSpPr/>
          <p:nvPr/>
        </p:nvSpPr>
        <p:spPr>
          <a:xfrm>
            <a:off x="2292696" y="4071830"/>
            <a:ext cx="393108"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700216F0-5248-AC41-6045-19E1FEB1D8C2}"/>
              </a:ext>
            </a:extLst>
          </p:cNvPr>
          <p:cNvSpPr/>
          <p:nvPr/>
        </p:nvSpPr>
        <p:spPr>
          <a:xfrm rot="5400000">
            <a:off x="3517652" y="1851732"/>
            <a:ext cx="51749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3" name="TextBox 2">
            <a:extLst>
              <a:ext uri="{FF2B5EF4-FFF2-40B4-BE49-F238E27FC236}">
                <a16:creationId xmlns:a16="http://schemas.microsoft.com/office/drawing/2014/main" id="{E251A1FE-B9C3-A9E9-EA29-CB35B5502439}"/>
              </a:ext>
            </a:extLst>
          </p:cNvPr>
          <p:cNvSpPr txBox="1"/>
          <p:nvPr/>
        </p:nvSpPr>
        <p:spPr>
          <a:xfrm>
            <a:off x="486818" y="4071830"/>
            <a:ext cx="1391076" cy="369332"/>
          </a:xfrm>
          <a:prstGeom prst="rect">
            <a:avLst/>
          </a:prstGeom>
          <a:noFill/>
        </p:spPr>
        <p:txBody>
          <a:bodyPr wrap="square" rtlCol="0">
            <a:spAutoFit/>
          </a:bodyPr>
          <a:lstStyle/>
          <a:p>
            <a:r>
              <a:rPr lang="en-US" dirty="0"/>
              <a:t>Importation</a:t>
            </a:r>
          </a:p>
        </p:txBody>
      </p:sp>
      <p:sp>
        <p:nvSpPr>
          <p:cNvPr id="4" name="TextBox 3">
            <a:extLst>
              <a:ext uri="{FF2B5EF4-FFF2-40B4-BE49-F238E27FC236}">
                <a16:creationId xmlns:a16="http://schemas.microsoft.com/office/drawing/2014/main" id="{9741B7BE-5EF4-E7D6-63D2-190068A79E96}"/>
              </a:ext>
            </a:extLst>
          </p:cNvPr>
          <p:cNvSpPr txBox="1"/>
          <p:nvPr/>
        </p:nvSpPr>
        <p:spPr>
          <a:xfrm>
            <a:off x="7637636" y="3933331"/>
            <a:ext cx="1558888" cy="646331"/>
          </a:xfrm>
          <a:prstGeom prst="rect">
            <a:avLst/>
          </a:prstGeom>
          <a:noFill/>
        </p:spPr>
        <p:txBody>
          <a:bodyPr wrap="none" rtlCol="0">
            <a:spAutoFit/>
          </a:bodyPr>
          <a:lstStyle/>
          <a:p>
            <a:r>
              <a:rPr lang="en-US" dirty="0"/>
              <a:t>Normalization </a:t>
            </a:r>
          </a:p>
          <a:p>
            <a:r>
              <a:rPr lang="en-US" dirty="0"/>
              <a:t>and Scaling</a:t>
            </a:r>
          </a:p>
        </p:txBody>
      </p:sp>
      <p:sp>
        <p:nvSpPr>
          <p:cNvPr id="5" name="TextBox 4">
            <a:extLst>
              <a:ext uri="{FF2B5EF4-FFF2-40B4-BE49-F238E27FC236}">
                <a16:creationId xmlns:a16="http://schemas.microsoft.com/office/drawing/2014/main" id="{FE9EE7E1-5B5A-EDF3-518C-5B01395958BA}"/>
              </a:ext>
            </a:extLst>
          </p:cNvPr>
          <p:cNvSpPr txBox="1"/>
          <p:nvPr/>
        </p:nvSpPr>
        <p:spPr>
          <a:xfrm>
            <a:off x="9909328" y="3933331"/>
            <a:ext cx="1638590" cy="646331"/>
          </a:xfrm>
          <a:prstGeom prst="rect">
            <a:avLst/>
          </a:prstGeom>
          <a:noFill/>
        </p:spPr>
        <p:txBody>
          <a:bodyPr wrap="none" rtlCol="0">
            <a:spAutoFit/>
          </a:bodyPr>
          <a:lstStyle/>
          <a:p>
            <a:r>
              <a:rPr lang="en-US" dirty="0"/>
              <a:t>Dimensionality </a:t>
            </a:r>
          </a:p>
          <a:p>
            <a:r>
              <a:rPr lang="en-US" dirty="0"/>
              <a:t>Reduction </a:t>
            </a:r>
          </a:p>
        </p:txBody>
      </p:sp>
      <p:sp>
        <p:nvSpPr>
          <p:cNvPr id="6" name="TextBox 5">
            <a:extLst>
              <a:ext uri="{FF2B5EF4-FFF2-40B4-BE49-F238E27FC236}">
                <a16:creationId xmlns:a16="http://schemas.microsoft.com/office/drawing/2014/main" id="{5ACCC4E1-353A-DD7A-C75C-E7820011CDF8}"/>
              </a:ext>
            </a:extLst>
          </p:cNvPr>
          <p:cNvSpPr txBox="1"/>
          <p:nvPr/>
        </p:nvSpPr>
        <p:spPr>
          <a:xfrm>
            <a:off x="7753545" y="5511882"/>
            <a:ext cx="1838645" cy="646331"/>
          </a:xfrm>
          <a:prstGeom prst="rect">
            <a:avLst/>
          </a:prstGeom>
          <a:noFill/>
        </p:spPr>
        <p:txBody>
          <a:bodyPr wrap="none" rtlCol="0">
            <a:spAutoFit/>
          </a:bodyPr>
          <a:lstStyle/>
          <a:p>
            <a:r>
              <a:rPr lang="en-US" dirty="0"/>
              <a:t>Differential Gene </a:t>
            </a:r>
          </a:p>
          <a:p>
            <a:r>
              <a:rPr lang="en-US" dirty="0"/>
              <a:t>Expression</a:t>
            </a:r>
          </a:p>
        </p:txBody>
      </p:sp>
      <p:sp>
        <p:nvSpPr>
          <p:cNvPr id="7" name="TextBox 6">
            <a:extLst>
              <a:ext uri="{FF2B5EF4-FFF2-40B4-BE49-F238E27FC236}">
                <a16:creationId xmlns:a16="http://schemas.microsoft.com/office/drawing/2014/main" id="{F3FE32CF-908F-8E7F-AE7D-64640A2B6AF5}"/>
              </a:ext>
            </a:extLst>
          </p:cNvPr>
          <p:cNvSpPr txBox="1"/>
          <p:nvPr/>
        </p:nvSpPr>
        <p:spPr>
          <a:xfrm>
            <a:off x="591042" y="5650381"/>
            <a:ext cx="1366528" cy="369332"/>
          </a:xfrm>
          <a:prstGeom prst="rect">
            <a:avLst/>
          </a:prstGeom>
          <a:noFill/>
        </p:spPr>
        <p:txBody>
          <a:bodyPr wrap="none" rtlCol="0">
            <a:spAutoFit/>
          </a:bodyPr>
          <a:lstStyle/>
          <a:p>
            <a:r>
              <a:rPr lang="en-US" dirty="0"/>
              <a:t>Visualization</a:t>
            </a:r>
          </a:p>
        </p:txBody>
      </p:sp>
      <p:sp>
        <p:nvSpPr>
          <p:cNvPr id="8" name="TextBox 7">
            <a:extLst>
              <a:ext uri="{FF2B5EF4-FFF2-40B4-BE49-F238E27FC236}">
                <a16:creationId xmlns:a16="http://schemas.microsoft.com/office/drawing/2014/main" id="{7E8A6324-24B0-3F24-0CD2-CAF0651DF59E}"/>
              </a:ext>
            </a:extLst>
          </p:cNvPr>
          <p:cNvSpPr txBox="1"/>
          <p:nvPr/>
        </p:nvSpPr>
        <p:spPr>
          <a:xfrm>
            <a:off x="3124940" y="5650381"/>
            <a:ext cx="1123769" cy="369332"/>
          </a:xfrm>
          <a:prstGeom prst="rect">
            <a:avLst/>
          </a:prstGeom>
          <a:noFill/>
        </p:spPr>
        <p:txBody>
          <a:bodyPr wrap="none" rtlCol="0">
            <a:spAutoFit/>
          </a:bodyPr>
          <a:lstStyle/>
          <a:p>
            <a:r>
              <a:rPr lang="en-US" dirty="0"/>
              <a:t>Clustering</a:t>
            </a:r>
          </a:p>
        </p:txBody>
      </p:sp>
      <p:sp>
        <p:nvSpPr>
          <p:cNvPr id="9" name="TextBox 8">
            <a:extLst>
              <a:ext uri="{FF2B5EF4-FFF2-40B4-BE49-F238E27FC236}">
                <a16:creationId xmlns:a16="http://schemas.microsoft.com/office/drawing/2014/main" id="{86F09A47-C256-DCF2-2F44-269D60CD90BB}"/>
              </a:ext>
            </a:extLst>
          </p:cNvPr>
          <p:cNvSpPr txBox="1"/>
          <p:nvPr/>
        </p:nvSpPr>
        <p:spPr>
          <a:xfrm>
            <a:off x="5392288" y="5511882"/>
            <a:ext cx="1749784" cy="646331"/>
          </a:xfrm>
          <a:prstGeom prst="rect">
            <a:avLst/>
          </a:prstGeom>
          <a:noFill/>
        </p:spPr>
        <p:txBody>
          <a:bodyPr wrap="square" rtlCol="0">
            <a:spAutoFit/>
          </a:bodyPr>
          <a:lstStyle/>
          <a:p>
            <a:r>
              <a:rPr lang="en-US" dirty="0"/>
              <a:t>Marker Identification</a:t>
            </a:r>
          </a:p>
        </p:txBody>
      </p:sp>
      <p:sp>
        <p:nvSpPr>
          <p:cNvPr id="10" name="TextBox 9">
            <a:extLst>
              <a:ext uri="{FF2B5EF4-FFF2-40B4-BE49-F238E27FC236}">
                <a16:creationId xmlns:a16="http://schemas.microsoft.com/office/drawing/2014/main" id="{91E84F6D-40A2-F103-00E3-14AE9649BC07}"/>
              </a:ext>
            </a:extLst>
          </p:cNvPr>
          <p:cNvSpPr txBox="1"/>
          <p:nvPr/>
        </p:nvSpPr>
        <p:spPr>
          <a:xfrm>
            <a:off x="10255271" y="5511882"/>
            <a:ext cx="1501373" cy="646331"/>
          </a:xfrm>
          <a:prstGeom prst="rect">
            <a:avLst/>
          </a:prstGeom>
          <a:noFill/>
        </p:spPr>
        <p:txBody>
          <a:bodyPr wrap="none" rtlCol="0">
            <a:spAutoFit/>
          </a:bodyPr>
          <a:lstStyle/>
          <a:p>
            <a:r>
              <a:rPr lang="en-US" dirty="0"/>
              <a:t>Biological </a:t>
            </a:r>
          </a:p>
          <a:p>
            <a:r>
              <a:rPr lang="en-US" dirty="0"/>
              <a:t>Interpretation</a:t>
            </a:r>
          </a:p>
        </p:txBody>
      </p:sp>
      <p:sp>
        <p:nvSpPr>
          <p:cNvPr id="11" name="TextBox 10">
            <a:extLst>
              <a:ext uri="{FF2B5EF4-FFF2-40B4-BE49-F238E27FC236}">
                <a16:creationId xmlns:a16="http://schemas.microsoft.com/office/drawing/2014/main" id="{C7BDE81A-60BB-66C7-3570-9124817E49DD}"/>
              </a:ext>
            </a:extLst>
          </p:cNvPr>
          <p:cNvSpPr txBox="1"/>
          <p:nvPr/>
        </p:nvSpPr>
        <p:spPr>
          <a:xfrm>
            <a:off x="5554589" y="4071830"/>
            <a:ext cx="950004" cy="369332"/>
          </a:xfrm>
          <a:prstGeom prst="rect">
            <a:avLst/>
          </a:prstGeom>
          <a:noFill/>
        </p:spPr>
        <p:txBody>
          <a:bodyPr wrap="none" rtlCol="0">
            <a:spAutoFit/>
          </a:bodyPr>
          <a:lstStyle/>
          <a:p>
            <a:r>
              <a:rPr lang="en-US" dirty="0"/>
              <a:t>Filtering</a:t>
            </a:r>
          </a:p>
        </p:txBody>
      </p:sp>
      <p:sp>
        <p:nvSpPr>
          <p:cNvPr id="12" name="TextBox 11">
            <a:extLst>
              <a:ext uri="{FF2B5EF4-FFF2-40B4-BE49-F238E27FC236}">
                <a16:creationId xmlns:a16="http://schemas.microsoft.com/office/drawing/2014/main" id="{2570AFAE-0CD4-3DE2-7994-8F2F9302FD14}"/>
              </a:ext>
            </a:extLst>
          </p:cNvPr>
          <p:cNvSpPr txBox="1"/>
          <p:nvPr/>
        </p:nvSpPr>
        <p:spPr>
          <a:xfrm>
            <a:off x="2719100" y="4071830"/>
            <a:ext cx="1951368" cy="369332"/>
          </a:xfrm>
          <a:prstGeom prst="rect">
            <a:avLst/>
          </a:prstGeom>
          <a:noFill/>
        </p:spPr>
        <p:txBody>
          <a:bodyPr wrap="none" rtlCol="0">
            <a:spAutoFit/>
          </a:bodyPr>
          <a:lstStyle/>
          <a:p>
            <a:r>
              <a:rPr lang="en-US" dirty="0"/>
              <a:t>Metadata Curation</a:t>
            </a:r>
          </a:p>
        </p:txBody>
      </p:sp>
      <p:sp>
        <p:nvSpPr>
          <p:cNvPr id="14" name="TextBox 13">
            <a:extLst>
              <a:ext uri="{FF2B5EF4-FFF2-40B4-BE49-F238E27FC236}">
                <a16:creationId xmlns:a16="http://schemas.microsoft.com/office/drawing/2014/main" id="{F14B56FB-0D8B-69FB-A853-F0244862C55C}"/>
              </a:ext>
            </a:extLst>
          </p:cNvPr>
          <p:cNvSpPr txBox="1"/>
          <p:nvPr/>
        </p:nvSpPr>
        <p:spPr>
          <a:xfrm>
            <a:off x="3439899" y="1477414"/>
            <a:ext cx="645818" cy="307777"/>
          </a:xfrm>
          <a:prstGeom prst="rect">
            <a:avLst/>
          </a:prstGeom>
          <a:noFill/>
        </p:spPr>
        <p:txBody>
          <a:bodyPr wrap="none" rtlCol="0">
            <a:spAutoFit/>
          </a:bodyPr>
          <a:lstStyle/>
          <a:p>
            <a:r>
              <a:rPr lang="en-US" sz="1400" b="1" dirty="0" err="1">
                <a:solidFill>
                  <a:srgbClr val="0070C0"/>
                </a:solidFill>
              </a:rPr>
              <a:t>FastQ</a:t>
            </a:r>
            <a:r>
              <a:rPr lang="en-US" sz="1400" b="1" dirty="0">
                <a:solidFill>
                  <a:srgbClr val="0070C0"/>
                </a:solidFill>
              </a:rPr>
              <a:t> </a:t>
            </a:r>
          </a:p>
        </p:txBody>
      </p:sp>
      <p:sp>
        <p:nvSpPr>
          <p:cNvPr id="15" name="TextBox 14">
            <a:extLst>
              <a:ext uri="{FF2B5EF4-FFF2-40B4-BE49-F238E27FC236}">
                <a16:creationId xmlns:a16="http://schemas.microsoft.com/office/drawing/2014/main" id="{715E2E30-E355-4607-A0AE-3F2EBDADD9F9}"/>
              </a:ext>
            </a:extLst>
          </p:cNvPr>
          <p:cNvSpPr txBox="1"/>
          <p:nvPr/>
        </p:nvSpPr>
        <p:spPr>
          <a:xfrm>
            <a:off x="10058806" y="1295104"/>
            <a:ext cx="1807482" cy="646331"/>
          </a:xfrm>
          <a:prstGeom prst="rect">
            <a:avLst/>
          </a:prstGeom>
          <a:noFill/>
        </p:spPr>
        <p:txBody>
          <a:bodyPr wrap="none" rtlCol="0">
            <a:spAutoFit/>
          </a:bodyPr>
          <a:lstStyle/>
          <a:p>
            <a:r>
              <a:rPr lang="en-US" dirty="0"/>
              <a:t>Filtered feature-</a:t>
            </a:r>
          </a:p>
          <a:p>
            <a:r>
              <a:rPr lang="en-US" dirty="0"/>
              <a:t>barcode matrices</a:t>
            </a:r>
          </a:p>
        </p:txBody>
      </p:sp>
      <p:sp>
        <p:nvSpPr>
          <p:cNvPr id="16" name="TextBox 15">
            <a:extLst>
              <a:ext uri="{FF2B5EF4-FFF2-40B4-BE49-F238E27FC236}">
                <a16:creationId xmlns:a16="http://schemas.microsoft.com/office/drawing/2014/main" id="{18C51D5E-D5D4-6E00-258C-B5D4115B2CB0}"/>
              </a:ext>
            </a:extLst>
          </p:cNvPr>
          <p:cNvSpPr txBox="1"/>
          <p:nvPr/>
        </p:nvSpPr>
        <p:spPr>
          <a:xfrm>
            <a:off x="5943194" y="1291289"/>
            <a:ext cx="1295772" cy="646331"/>
          </a:xfrm>
          <a:prstGeom prst="rect">
            <a:avLst/>
          </a:prstGeom>
          <a:noFill/>
        </p:spPr>
        <p:txBody>
          <a:bodyPr wrap="square" rtlCol="0">
            <a:spAutoFit/>
          </a:bodyPr>
          <a:lstStyle/>
          <a:p>
            <a:r>
              <a:rPr lang="en-US" dirty="0"/>
              <a:t>Aligned Reads</a:t>
            </a:r>
          </a:p>
        </p:txBody>
      </p:sp>
      <p:sp>
        <p:nvSpPr>
          <p:cNvPr id="19" name="Rectangle 18">
            <a:extLst>
              <a:ext uri="{FF2B5EF4-FFF2-40B4-BE49-F238E27FC236}">
                <a16:creationId xmlns:a16="http://schemas.microsoft.com/office/drawing/2014/main" id="{66380F76-C0C8-F2C7-A95F-0462DC870677}"/>
              </a:ext>
            </a:extLst>
          </p:cNvPr>
          <p:cNvSpPr/>
          <p:nvPr/>
        </p:nvSpPr>
        <p:spPr>
          <a:xfrm>
            <a:off x="2909860" y="855045"/>
            <a:ext cx="1699535" cy="9226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FE801D-4A63-EDFC-F21D-A81A642E0B50}"/>
              </a:ext>
            </a:extLst>
          </p:cNvPr>
          <p:cNvSpPr/>
          <p:nvPr/>
        </p:nvSpPr>
        <p:spPr>
          <a:xfrm>
            <a:off x="5864610" y="1231344"/>
            <a:ext cx="1440781" cy="11760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02DB4161-B725-B153-6A13-38A92E59CE9D}"/>
              </a:ext>
            </a:extLst>
          </p:cNvPr>
          <p:cNvGrpSpPr/>
          <p:nvPr/>
        </p:nvGrpSpPr>
        <p:grpSpPr>
          <a:xfrm>
            <a:off x="317440" y="879111"/>
            <a:ext cx="1773936" cy="914400"/>
            <a:chOff x="758952" y="923544"/>
            <a:chExt cx="1773936" cy="914400"/>
          </a:xfrm>
        </p:grpSpPr>
        <p:sp>
          <p:nvSpPr>
            <p:cNvPr id="13" name="TextBox 12">
              <a:extLst>
                <a:ext uri="{FF2B5EF4-FFF2-40B4-BE49-F238E27FC236}">
                  <a16:creationId xmlns:a16="http://schemas.microsoft.com/office/drawing/2014/main" id="{4E1F8B8F-B179-E267-E168-9F6DD634CC8F}"/>
                </a:ext>
              </a:extLst>
            </p:cNvPr>
            <p:cNvSpPr txBox="1"/>
            <p:nvPr/>
          </p:nvSpPr>
          <p:spPr>
            <a:xfrm>
              <a:off x="788404" y="942730"/>
              <a:ext cx="1285480" cy="646331"/>
            </a:xfrm>
            <a:prstGeom prst="rect">
              <a:avLst/>
            </a:prstGeom>
            <a:noFill/>
          </p:spPr>
          <p:txBody>
            <a:bodyPr wrap="none" rtlCol="0">
              <a:spAutoFit/>
            </a:bodyPr>
            <a:lstStyle/>
            <a:p>
              <a:r>
                <a:rPr lang="en-US" dirty="0"/>
                <a:t>Raw Binary </a:t>
              </a:r>
            </a:p>
            <a:p>
              <a:r>
                <a:rPr lang="en-US" dirty="0"/>
                <a:t>Sequence</a:t>
              </a:r>
            </a:p>
          </p:txBody>
        </p:sp>
        <p:sp>
          <p:nvSpPr>
            <p:cNvPr id="18" name="Rectangle 17">
              <a:extLst>
                <a:ext uri="{FF2B5EF4-FFF2-40B4-BE49-F238E27FC236}">
                  <a16:creationId xmlns:a16="http://schemas.microsoft.com/office/drawing/2014/main" id="{A2B0084D-C20C-F91C-CD2B-E9F8ACCFCC3E}"/>
                </a:ext>
              </a:extLst>
            </p:cNvPr>
            <p:cNvSpPr/>
            <p:nvPr/>
          </p:nvSpPr>
          <p:spPr>
            <a:xfrm>
              <a:off x="758952" y="923544"/>
              <a:ext cx="1773936" cy="9144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6419B3E-AE0D-DF41-0E89-C296E5C4292B}"/>
                </a:ext>
              </a:extLst>
            </p:cNvPr>
            <p:cNvPicPr>
              <a:picLocks noChangeAspect="1"/>
            </p:cNvPicPr>
            <p:nvPr/>
          </p:nvPicPr>
          <p:blipFill rotWithShape="1">
            <a:blip r:embed="rId3"/>
            <a:srcRect l="41918" t="12514" r="43769" b="28376"/>
            <a:stretch/>
          </p:blipFill>
          <p:spPr>
            <a:xfrm>
              <a:off x="2104590" y="1038492"/>
              <a:ext cx="341505" cy="744344"/>
            </a:xfrm>
            <a:prstGeom prst="rect">
              <a:avLst/>
            </a:prstGeom>
          </p:spPr>
        </p:pic>
        <p:sp>
          <p:nvSpPr>
            <p:cNvPr id="35" name="TextBox 34">
              <a:extLst>
                <a:ext uri="{FF2B5EF4-FFF2-40B4-BE49-F238E27FC236}">
                  <a16:creationId xmlns:a16="http://schemas.microsoft.com/office/drawing/2014/main" id="{9661D165-94CA-404E-050E-5AF93861DE7C}"/>
                </a:ext>
              </a:extLst>
            </p:cNvPr>
            <p:cNvSpPr txBox="1"/>
            <p:nvPr/>
          </p:nvSpPr>
          <p:spPr>
            <a:xfrm>
              <a:off x="832136" y="1530167"/>
              <a:ext cx="453970" cy="307777"/>
            </a:xfrm>
            <a:prstGeom prst="rect">
              <a:avLst/>
            </a:prstGeom>
            <a:noFill/>
          </p:spPr>
          <p:txBody>
            <a:bodyPr wrap="none" rtlCol="0">
              <a:spAutoFit/>
            </a:bodyPr>
            <a:lstStyle/>
            <a:p>
              <a:r>
                <a:rPr lang="en-US" sz="1400" b="1" dirty="0">
                  <a:solidFill>
                    <a:srgbClr val="0070C0"/>
                  </a:solidFill>
                </a:rPr>
                <a:t>BCL</a:t>
              </a:r>
            </a:p>
          </p:txBody>
        </p:sp>
      </p:grpSp>
      <p:sp>
        <p:nvSpPr>
          <p:cNvPr id="37" name="TextBox 36">
            <a:extLst>
              <a:ext uri="{FF2B5EF4-FFF2-40B4-BE49-F238E27FC236}">
                <a16:creationId xmlns:a16="http://schemas.microsoft.com/office/drawing/2014/main" id="{592874ED-55A5-D8DE-8CFF-DDBDDD15843A}"/>
              </a:ext>
            </a:extLst>
          </p:cNvPr>
          <p:cNvSpPr txBox="1"/>
          <p:nvPr/>
        </p:nvSpPr>
        <p:spPr>
          <a:xfrm>
            <a:off x="2951704" y="874580"/>
            <a:ext cx="1657691" cy="646331"/>
          </a:xfrm>
          <a:prstGeom prst="rect">
            <a:avLst/>
          </a:prstGeom>
          <a:noFill/>
        </p:spPr>
        <p:txBody>
          <a:bodyPr wrap="square" rtlCol="0">
            <a:spAutoFit/>
          </a:bodyPr>
          <a:lstStyle/>
          <a:p>
            <a:r>
              <a:rPr lang="en-US" dirty="0"/>
              <a:t>Demultiplexed Reads </a:t>
            </a:r>
          </a:p>
        </p:txBody>
      </p:sp>
      <p:grpSp>
        <p:nvGrpSpPr>
          <p:cNvPr id="44" name="Group 43">
            <a:extLst>
              <a:ext uri="{FF2B5EF4-FFF2-40B4-BE49-F238E27FC236}">
                <a16:creationId xmlns:a16="http://schemas.microsoft.com/office/drawing/2014/main" id="{3B78D8F8-2D8A-D6EB-EAA0-AC0DD9A460E0}"/>
              </a:ext>
            </a:extLst>
          </p:cNvPr>
          <p:cNvGrpSpPr/>
          <p:nvPr/>
        </p:nvGrpSpPr>
        <p:grpSpPr>
          <a:xfrm>
            <a:off x="278011" y="2075900"/>
            <a:ext cx="1909763" cy="836692"/>
            <a:chOff x="2286000" y="2103008"/>
            <a:chExt cx="1909763" cy="836692"/>
          </a:xfrm>
        </p:grpSpPr>
        <p:sp>
          <p:nvSpPr>
            <p:cNvPr id="17" name="TextBox 16">
              <a:extLst>
                <a:ext uri="{FF2B5EF4-FFF2-40B4-BE49-F238E27FC236}">
                  <a16:creationId xmlns:a16="http://schemas.microsoft.com/office/drawing/2014/main" id="{782B5E50-E2E8-90D3-2A0C-574AEE9B3B2E}"/>
                </a:ext>
              </a:extLst>
            </p:cNvPr>
            <p:cNvSpPr txBox="1"/>
            <p:nvPr/>
          </p:nvSpPr>
          <p:spPr>
            <a:xfrm>
              <a:off x="2333010" y="2195956"/>
              <a:ext cx="1179682" cy="646331"/>
            </a:xfrm>
            <a:prstGeom prst="rect">
              <a:avLst/>
            </a:prstGeom>
            <a:noFill/>
          </p:spPr>
          <p:txBody>
            <a:bodyPr wrap="none" rtlCol="0">
              <a:spAutoFit/>
            </a:bodyPr>
            <a:lstStyle/>
            <a:p>
              <a:r>
                <a:rPr lang="en-US" dirty="0"/>
                <a:t>Reference </a:t>
              </a:r>
            </a:p>
            <a:p>
              <a:r>
                <a:rPr lang="en-US" dirty="0"/>
                <a:t>Genome</a:t>
              </a:r>
            </a:p>
          </p:txBody>
        </p:sp>
        <p:sp>
          <p:nvSpPr>
            <p:cNvPr id="20" name="Rectangle 19">
              <a:extLst>
                <a:ext uri="{FF2B5EF4-FFF2-40B4-BE49-F238E27FC236}">
                  <a16:creationId xmlns:a16="http://schemas.microsoft.com/office/drawing/2014/main" id="{DA07DA56-634A-B770-9446-7FDAF6BFBD70}"/>
                </a:ext>
              </a:extLst>
            </p:cNvPr>
            <p:cNvSpPr/>
            <p:nvPr/>
          </p:nvSpPr>
          <p:spPr>
            <a:xfrm>
              <a:off x="2286000" y="2107407"/>
              <a:ext cx="1909763" cy="8120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0D424F6-BB3D-38B4-938A-7CA5257175E9}"/>
                </a:ext>
              </a:extLst>
            </p:cNvPr>
            <p:cNvSpPr txBox="1"/>
            <p:nvPr/>
          </p:nvSpPr>
          <p:spPr>
            <a:xfrm>
              <a:off x="3711449" y="2103008"/>
              <a:ext cx="463588" cy="307777"/>
            </a:xfrm>
            <a:prstGeom prst="rect">
              <a:avLst/>
            </a:prstGeom>
            <a:noFill/>
          </p:spPr>
          <p:txBody>
            <a:bodyPr wrap="none" rtlCol="0">
              <a:spAutoFit/>
            </a:bodyPr>
            <a:lstStyle/>
            <a:p>
              <a:r>
                <a:rPr lang="en-US" sz="1400" b="1" dirty="0">
                  <a:solidFill>
                    <a:srgbClr val="0070C0"/>
                  </a:solidFill>
                </a:rPr>
                <a:t>VCF</a:t>
              </a:r>
            </a:p>
          </p:txBody>
        </p:sp>
        <p:sp>
          <p:nvSpPr>
            <p:cNvPr id="39" name="TextBox 38">
              <a:extLst>
                <a:ext uri="{FF2B5EF4-FFF2-40B4-BE49-F238E27FC236}">
                  <a16:creationId xmlns:a16="http://schemas.microsoft.com/office/drawing/2014/main" id="{21252B74-BB59-A78E-4DC4-A379EF7A83E7}"/>
                </a:ext>
              </a:extLst>
            </p:cNvPr>
            <p:cNvSpPr txBox="1"/>
            <p:nvPr/>
          </p:nvSpPr>
          <p:spPr>
            <a:xfrm>
              <a:off x="3710510" y="2362308"/>
              <a:ext cx="467500" cy="307777"/>
            </a:xfrm>
            <a:prstGeom prst="rect">
              <a:avLst/>
            </a:prstGeom>
            <a:noFill/>
          </p:spPr>
          <p:txBody>
            <a:bodyPr wrap="none" rtlCol="0">
              <a:spAutoFit/>
            </a:bodyPr>
            <a:lstStyle/>
            <a:p>
              <a:r>
                <a:rPr lang="en-US" sz="1400" b="1" dirty="0">
                  <a:solidFill>
                    <a:srgbClr val="0070C0"/>
                  </a:solidFill>
                </a:rPr>
                <a:t>GTF</a:t>
              </a:r>
            </a:p>
          </p:txBody>
        </p:sp>
        <p:sp>
          <p:nvSpPr>
            <p:cNvPr id="41" name="TextBox 40">
              <a:extLst>
                <a:ext uri="{FF2B5EF4-FFF2-40B4-BE49-F238E27FC236}">
                  <a16:creationId xmlns:a16="http://schemas.microsoft.com/office/drawing/2014/main" id="{8375CA82-0211-35E0-6957-A3A2F7BE06C1}"/>
                </a:ext>
              </a:extLst>
            </p:cNvPr>
            <p:cNvSpPr txBox="1"/>
            <p:nvPr/>
          </p:nvSpPr>
          <p:spPr>
            <a:xfrm>
              <a:off x="3704908" y="2631923"/>
              <a:ext cx="461986" cy="307777"/>
            </a:xfrm>
            <a:prstGeom prst="rect">
              <a:avLst/>
            </a:prstGeom>
            <a:noFill/>
          </p:spPr>
          <p:txBody>
            <a:bodyPr wrap="none" rtlCol="0">
              <a:spAutoFit/>
            </a:bodyPr>
            <a:lstStyle/>
            <a:p>
              <a:r>
                <a:rPr lang="en-US" sz="1400" b="1" dirty="0">
                  <a:solidFill>
                    <a:srgbClr val="0070C0"/>
                  </a:solidFill>
                </a:rPr>
                <a:t>GFF</a:t>
              </a:r>
            </a:p>
          </p:txBody>
        </p:sp>
        <p:pic>
          <p:nvPicPr>
            <p:cNvPr id="43" name="Picture 42">
              <a:extLst>
                <a:ext uri="{FF2B5EF4-FFF2-40B4-BE49-F238E27FC236}">
                  <a16:creationId xmlns:a16="http://schemas.microsoft.com/office/drawing/2014/main" id="{64CDA568-F844-B445-989E-A53531EE0BC7}"/>
                </a:ext>
              </a:extLst>
            </p:cNvPr>
            <p:cNvPicPr>
              <a:picLocks noChangeAspect="1"/>
            </p:cNvPicPr>
            <p:nvPr/>
          </p:nvPicPr>
          <p:blipFill>
            <a:blip r:embed="rId4"/>
            <a:stretch>
              <a:fillRect/>
            </a:stretch>
          </p:blipFill>
          <p:spPr>
            <a:xfrm>
              <a:off x="3384775" y="2247243"/>
              <a:ext cx="291265" cy="570916"/>
            </a:xfrm>
            <a:prstGeom prst="rect">
              <a:avLst/>
            </a:prstGeom>
          </p:spPr>
        </p:pic>
      </p:grpSp>
      <p:sp>
        <p:nvSpPr>
          <p:cNvPr id="45" name="TextBox 44">
            <a:extLst>
              <a:ext uri="{FF2B5EF4-FFF2-40B4-BE49-F238E27FC236}">
                <a16:creationId xmlns:a16="http://schemas.microsoft.com/office/drawing/2014/main" id="{3AA8B53F-3026-B47E-663D-9EAEC6EB0833}"/>
              </a:ext>
            </a:extLst>
          </p:cNvPr>
          <p:cNvSpPr txBox="1"/>
          <p:nvPr/>
        </p:nvSpPr>
        <p:spPr>
          <a:xfrm>
            <a:off x="3544603" y="2311745"/>
            <a:ext cx="463588" cy="369332"/>
          </a:xfrm>
          <a:prstGeom prst="rect">
            <a:avLst/>
          </a:prstGeom>
          <a:solidFill>
            <a:schemeClr val="bg1"/>
          </a:solidFill>
          <a:ln w="12700">
            <a:solidFill>
              <a:schemeClr val="tx1"/>
            </a:solidFill>
          </a:ln>
        </p:spPr>
        <p:txBody>
          <a:bodyPr wrap="none" rtlCol="0">
            <a:spAutoFit/>
          </a:bodyPr>
          <a:lstStyle/>
          <a:p>
            <a:r>
              <a:rPr lang="en-US" dirty="0"/>
              <a:t>QC</a:t>
            </a:r>
          </a:p>
        </p:txBody>
      </p:sp>
      <p:sp>
        <p:nvSpPr>
          <p:cNvPr id="46" name="Arrow: Right 45">
            <a:extLst>
              <a:ext uri="{FF2B5EF4-FFF2-40B4-BE49-F238E27FC236}">
                <a16:creationId xmlns:a16="http://schemas.microsoft.com/office/drawing/2014/main" id="{9503EBFF-AC12-EAF4-3B79-98CAB5FA0073}"/>
              </a:ext>
            </a:extLst>
          </p:cNvPr>
          <p:cNvSpPr/>
          <p:nvPr/>
        </p:nvSpPr>
        <p:spPr>
          <a:xfrm>
            <a:off x="2103114" y="1140323"/>
            <a:ext cx="813107"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9CEA96A1-ECF1-BB56-27B6-4D9D50F1A37A}"/>
              </a:ext>
            </a:extLst>
          </p:cNvPr>
          <p:cNvSpPr/>
          <p:nvPr/>
        </p:nvSpPr>
        <p:spPr>
          <a:xfrm>
            <a:off x="5367294" y="1408319"/>
            <a:ext cx="49599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48">
            <a:extLst>
              <a:ext uri="{FF2B5EF4-FFF2-40B4-BE49-F238E27FC236}">
                <a16:creationId xmlns:a16="http://schemas.microsoft.com/office/drawing/2014/main" id="{CE9C269F-DD3B-52B5-5E26-96EAE2AE7730}"/>
              </a:ext>
            </a:extLst>
          </p:cNvPr>
          <p:cNvSpPr/>
          <p:nvPr/>
        </p:nvSpPr>
        <p:spPr>
          <a:xfrm rot="5400000">
            <a:off x="4767422" y="1953672"/>
            <a:ext cx="1092040" cy="184666"/>
          </a:xfrm>
          <a:custGeom>
            <a:avLst/>
            <a:gdLst>
              <a:gd name="connsiteX0" fmla="*/ 0 w 2997392"/>
              <a:gd name="connsiteY0" fmla="*/ 92333 h 369332"/>
              <a:gd name="connsiteX1" fmla="*/ 2812726 w 2997392"/>
              <a:gd name="connsiteY1" fmla="*/ 92333 h 369332"/>
              <a:gd name="connsiteX2" fmla="*/ 2812726 w 2997392"/>
              <a:gd name="connsiteY2" fmla="*/ 0 h 369332"/>
              <a:gd name="connsiteX3" fmla="*/ 2997392 w 2997392"/>
              <a:gd name="connsiteY3" fmla="*/ 184666 h 369332"/>
              <a:gd name="connsiteX4" fmla="*/ 2812726 w 2997392"/>
              <a:gd name="connsiteY4" fmla="*/ 369332 h 369332"/>
              <a:gd name="connsiteX5" fmla="*/ 2812726 w 2997392"/>
              <a:gd name="connsiteY5" fmla="*/ 276999 h 369332"/>
              <a:gd name="connsiteX6" fmla="*/ 0 w 2997392"/>
              <a:gd name="connsiteY6" fmla="*/ 276999 h 369332"/>
              <a:gd name="connsiteX7" fmla="*/ 0 w 2997392"/>
              <a:gd name="connsiteY7" fmla="*/ 92333 h 369332"/>
              <a:gd name="connsiteX0" fmla="*/ 0 w 2997392"/>
              <a:gd name="connsiteY0" fmla="*/ 0 h 276999"/>
              <a:gd name="connsiteX1" fmla="*/ 2812726 w 2997392"/>
              <a:gd name="connsiteY1" fmla="*/ 0 h 276999"/>
              <a:gd name="connsiteX2" fmla="*/ 2997392 w 2997392"/>
              <a:gd name="connsiteY2" fmla="*/ 92333 h 276999"/>
              <a:gd name="connsiteX3" fmla="*/ 2812726 w 2997392"/>
              <a:gd name="connsiteY3" fmla="*/ 276999 h 276999"/>
              <a:gd name="connsiteX4" fmla="*/ 2812726 w 2997392"/>
              <a:gd name="connsiteY4" fmla="*/ 184666 h 276999"/>
              <a:gd name="connsiteX5" fmla="*/ 0 w 2997392"/>
              <a:gd name="connsiteY5" fmla="*/ 184666 h 276999"/>
              <a:gd name="connsiteX6" fmla="*/ 0 w 2997392"/>
              <a:gd name="connsiteY6" fmla="*/ 0 h 276999"/>
              <a:gd name="connsiteX0" fmla="*/ 0 w 2997392"/>
              <a:gd name="connsiteY0" fmla="*/ 0 h 184666"/>
              <a:gd name="connsiteX1" fmla="*/ 2812726 w 2997392"/>
              <a:gd name="connsiteY1" fmla="*/ 0 h 184666"/>
              <a:gd name="connsiteX2" fmla="*/ 2997392 w 2997392"/>
              <a:gd name="connsiteY2" fmla="*/ 92333 h 184666"/>
              <a:gd name="connsiteX3" fmla="*/ 2812726 w 2997392"/>
              <a:gd name="connsiteY3" fmla="*/ 184666 h 184666"/>
              <a:gd name="connsiteX4" fmla="*/ 0 w 2997392"/>
              <a:gd name="connsiteY4" fmla="*/ 184666 h 184666"/>
              <a:gd name="connsiteX5" fmla="*/ 0 w 2997392"/>
              <a:gd name="connsiteY5" fmla="*/ 0 h 184666"/>
              <a:gd name="connsiteX0" fmla="*/ 0 w 2812726"/>
              <a:gd name="connsiteY0" fmla="*/ 0 h 184666"/>
              <a:gd name="connsiteX1" fmla="*/ 2812726 w 2812726"/>
              <a:gd name="connsiteY1" fmla="*/ 0 h 184666"/>
              <a:gd name="connsiteX2" fmla="*/ 2812726 w 2812726"/>
              <a:gd name="connsiteY2" fmla="*/ 184666 h 184666"/>
              <a:gd name="connsiteX3" fmla="*/ 0 w 2812726"/>
              <a:gd name="connsiteY3" fmla="*/ 184666 h 184666"/>
              <a:gd name="connsiteX4" fmla="*/ 0 w 2812726"/>
              <a:gd name="connsiteY4" fmla="*/ 0 h 18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726" h="184666">
                <a:moveTo>
                  <a:pt x="0" y="0"/>
                </a:moveTo>
                <a:lnTo>
                  <a:pt x="2812726" y="0"/>
                </a:lnTo>
                <a:lnTo>
                  <a:pt x="2812726" y="184666"/>
                </a:lnTo>
                <a:lnTo>
                  <a:pt x="0" y="184666"/>
                </a:lnTo>
                <a:lnTo>
                  <a:pt x="0" y="0"/>
                </a:ln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EFB1FF72-0FA9-DCC9-D247-35D463BC07C9}"/>
              </a:ext>
            </a:extLst>
          </p:cNvPr>
          <p:cNvSpPr/>
          <p:nvPr/>
        </p:nvSpPr>
        <p:spPr>
          <a:xfrm>
            <a:off x="7317550" y="1350762"/>
            <a:ext cx="193490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7377BE80-BF78-6FB1-81D7-5933BC9D58F8}"/>
              </a:ext>
            </a:extLst>
          </p:cNvPr>
          <p:cNvSpPr/>
          <p:nvPr/>
        </p:nvSpPr>
        <p:spPr>
          <a:xfrm>
            <a:off x="4664581" y="4071830"/>
            <a:ext cx="41365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0A63A633-4841-043B-60D1-FC2C87370AEC}"/>
              </a:ext>
            </a:extLst>
          </p:cNvPr>
          <p:cNvSpPr/>
          <p:nvPr/>
        </p:nvSpPr>
        <p:spPr>
          <a:xfrm>
            <a:off x="7064171" y="4071830"/>
            <a:ext cx="366064"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7B871755-1A2C-8CC2-0D5B-239F7FC13E12}"/>
              </a:ext>
            </a:extLst>
          </p:cNvPr>
          <p:cNvSpPr/>
          <p:nvPr/>
        </p:nvSpPr>
        <p:spPr>
          <a:xfrm>
            <a:off x="9413061" y="4071830"/>
            <a:ext cx="422725"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1BD3790B-1767-72AA-DEDE-C539DF3897E6}"/>
              </a:ext>
            </a:extLst>
          </p:cNvPr>
          <p:cNvSpPr/>
          <p:nvPr/>
        </p:nvSpPr>
        <p:spPr>
          <a:xfrm>
            <a:off x="2329272" y="5650381"/>
            <a:ext cx="3491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BCE185CD-734A-7CAB-B024-931A6A78AC1F}"/>
              </a:ext>
            </a:extLst>
          </p:cNvPr>
          <p:cNvSpPr/>
          <p:nvPr/>
        </p:nvSpPr>
        <p:spPr>
          <a:xfrm>
            <a:off x="4752310" y="5650381"/>
            <a:ext cx="468799"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6387FD6E-90B8-DF11-924E-1DD01C4BC3D7}"/>
              </a:ext>
            </a:extLst>
          </p:cNvPr>
          <p:cNvSpPr/>
          <p:nvPr/>
        </p:nvSpPr>
        <p:spPr>
          <a:xfrm>
            <a:off x="7203483" y="5650381"/>
            <a:ext cx="45103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056C80D0-B623-9880-158E-CD46CC0D37E1}"/>
              </a:ext>
            </a:extLst>
          </p:cNvPr>
          <p:cNvSpPr/>
          <p:nvPr/>
        </p:nvSpPr>
        <p:spPr>
          <a:xfrm>
            <a:off x="9683511" y="5650381"/>
            <a:ext cx="318400"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7FE7CB7-D189-24BF-C58C-D314B26EA0BF}"/>
              </a:ext>
            </a:extLst>
          </p:cNvPr>
          <p:cNvSpPr txBox="1"/>
          <p:nvPr/>
        </p:nvSpPr>
        <p:spPr>
          <a:xfrm>
            <a:off x="5701726" y="3144548"/>
            <a:ext cx="788549" cy="369332"/>
          </a:xfrm>
          <a:prstGeom prst="rect">
            <a:avLst/>
          </a:prstGeom>
          <a:noFill/>
        </p:spPr>
        <p:txBody>
          <a:bodyPr wrap="none" rtlCol="0">
            <a:spAutoFit/>
          </a:bodyPr>
          <a:lstStyle/>
          <a:p>
            <a:r>
              <a:rPr lang="en-US" dirty="0"/>
              <a:t>Seurat</a:t>
            </a:r>
          </a:p>
        </p:txBody>
      </p:sp>
      <p:sp>
        <p:nvSpPr>
          <p:cNvPr id="63" name="TextBox 62">
            <a:extLst>
              <a:ext uri="{FF2B5EF4-FFF2-40B4-BE49-F238E27FC236}">
                <a16:creationId xmlns:a16="http://schemas.microsoft.com/office/drawing/2014/main" id="{4A1F372B-4F34-BFE8-F361-DD313C21B419}"/>
              </a:ext>
            </a:extLst>
          </p:cNvPr>
          <p:cNvSpPr txBox="1"/>
          <p:nvPr/>
        </p:nvSpPr>
        <p:spPr>
          <a:xfrm>
            <a:off x="5863287" y="1842834"/>
            <a:ext cx="590098" cy="307777"/>
          </a:xfrm>
          <a:prstGeom prst="rect">
            <a:avLst/>
          </a:prstGeom>
          <a:noFill/>
        </p:spPr>
        <p:txBody>
          <a:bodyPr wrap="none" rtlCol="0">
            <a:spAutoFit/>
          </a:bodyPr>
          <a:lstStyle/>
          <a:p>
            <a:r>
              <a:rPr lang="en-US" sz="1400" b="1" dirty="0">
                <a:solidFill>
                  <a:srgbClr val="0070C0"/>
                </a:solidFill>
              </a:rPr>
              <a:t>BAM </a:t>
            </a:r>
          </a:p>
        </p:txBody>
      </p:sp>
      <p:sp>
        <p:nvSpPr>
          <p:cNvPr id="1025" name="TextBox 1024">
            <a:extLst>
              <a:ext uri="{FF2B5EF4-FFF2-40B4-BE49-F238E27FC236}">
                <a16:creationId xmlns:a16="http://schemas.microsoft.com/office/drawing/2014/main" id="{39111CE8-F26A-31A1-46FB-552275AAA3C1}"/>
              </a:ext>
            </a:extLst>
          </p:cNvPr>
          <p:cNvSpPr txBox="1"/>
          <p:nvPr/>
        </p:nvSpPr>
        <p:spPr>
          <a:xfrm>
            <a:off x="5859720" y="2089170"/>
            <a:ext cx="625492" cy="307777"/>
          </a:xfrm>
          <a:prstGeom prst="rect">
            <a:avLst/>
          </a:prstGeom>
          <a:noFill/>
        </p:spPr>
        <p:txBody>
          <a:bodyPr wrap="none" rtlCol="0">
            <a:spAutoFit/>
          </a:bodyPr>
          <a:lstStyle/>
          <a:p>
            <a:r>
              <a:rPr lang="en-US" sz="1400" b="1" dirty="0">
                <a:solidFill>
                  <a:srgbClr val="0070C0"/>
                </a:solidFill>
              </a:rPr>
              <a:t>HDF5 </a:t>
            </a:r>
          </a:p>
        </p:txBody>
      </p:sp>
      <p:sp>
        <p:nvSpPr>
          <p:cNvPr id="1027" name="TextBox 1026">
            <a:extLst>
              <a:ext uri="{FF2B5EF4-FFF2-40B4-BE49-F238E27FC236}">
                <a16:creationId xmlns:a16="http://schemas.microsoft.com/office/drawing/2014/main" id="{616F1E58-EAB6-BDA2-50FD-7F45D9A21B67}"/>
              </a:ext>
            </a:extLst>
          </p:cNvPr>
          <p:cNvSpPr txBox="1"/>
          <p:nvPr/>
        </p:nvSpPr>
        <p:spPr>
          <a:xfrm>
            <a:off x="6561209" y="1832103"/>
            <a:ext cx="433132" cy="307777"/>
          </a:xfrm>
          <a:prstGeom prst="rect">
            <a:avLst/>
          </a:prstGeom>
          <a:noFill/>
        </p:spPr>
        <p:txBody>
          <a:bodyPr wrap="none" rtlCol="0">
            <a:spAutoFit/>
          </a:bodyPr>
          <a:lstStyle/>
          <a:p>
            <a:r>
              <a:rPr lang="en-US" sz="1400" b="1" dirty="0">
                <a:solidFill>
                  <a:srgbClr val="0070C0"/>
                </a:solidFill>
              </a:rPr>
              <a:t>SFF</a:t>
            </a:r>
          </a:p>
        </p:txBody>
      </p:sp>
      <p:sp>
        <p:nvSpPr>
          <p:cNvPr id="1031" name="Arrow: Right 1030">
            <a:extLst>
              <a:ext uri="{FF2B5EF4-FFF2-40B4-BE49-F238E27FC236}">
                <a16:creationId xmlns:a16="http://schemas.microsoft.com/office/drawing/2014/main" id="{7BB141E0-974A-9290-DFF4-84D12893A9A1}"/>
              </a:ext>
            </a:extLst>
          </p:cNvPr>
          <p:cNvSpPr/>
          <p:nvPr/>
        </p:nvSpPr>
        <p:spPr>
          <a:xfrm rot="2746638">
            <a:off x="-179905" y="3891786"/>
            <a:ext cx="566842"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Arrow: Right 1031">
            <a:extLst>
              <a:ext uri="{FF2B5EF4-FFF2-40B4-BE49-F238E27FC236}">
                <a16:creationId xmlns:a16="http://schemas.microsoft.com/office/drawing/2014/main" id="{94AD4C68-EC37-C7D0-A175-11811B9D2F63}"/>
              </a:ext>
            </a:extLst>
          </p:cNvPr>
          <p:cNvSpPr/>
          <p:nvPr/>
        </p:nvSpPr>
        <p:spPr>
          <a:xfrm rot="2746638">
            <a:off x="-115230" y="5437531"/>
            <a:ext cx="474541" cy="369332"/>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39D883B-B659-683E-5A6F-7F0DF82FC15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0" name="TextBox 39">
            <a:extLst>
              <a:ext uri="{FF2B5EF4-FFF2-40B4-BE49-F238E27FC236}">
                <a16:creationId xmlns:a16="http://schemas.microsoft.com/office/drawing/2014/main" id="{A98F1A89-BD5E-CE7D-E97B-439078FBCBD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700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499624"/>
            <a:ext cx="7472061" cy="6286533"/>
            <a:chOff x="2606153" y="499624"/>
            <a:chExt cx="7472061" cy="6286533"/>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499624"/>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38300" y="1351128"/>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39197" y="2846973"/>
              <a:ext cx="301686" cy="369332"/>
              <a:chOff x="-23321" y="641961"/>
              <a:chExt cx="301686"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32" name="Picture 1031">
            <a:extLst>
              <a:ext uri="{FF2B5EF4-FFF2-40B4-BE49-F238E27FC236}">
                <a16:creationId xmlns:a16="http://schemas.microsoft.com/office/drawing/2014/main" id="{80516B8C-1D1A-F6C3-377B-DAADD35C64CE}"/>
              </a:ext>
            </a:extLst>
          </p:cNvPr>
          <p:cNvPicPr>
            <a:picLocks noChangeAspect="1"/>
          </p:cNvPicPr>
          <p:nvPr/>
        </p:nvPicPr>
        <p:blipFill>
          <a:blip r:embed="rId3"/>
          <a:stretch>
            <a:fillRect/>
          </a:stretch>
        </p:blipFill>
        <p:spPr>
          <a:xfrm>
            <a:off x="3149600" y="1176737"/>
            <a:ext cx="6077798" cy="790685"/>
          </a:xfrm>
          <a:prstGeom prst="rect">
            <a:avLst/>
          </a:prstGeom>
        </p:spPr>
      </p:pic>
      <p:sp>
        <p:nvSpPr>
          <p:cNvPr id="1033" name="TextBox 1032">
            <a:extLst>
              <a:ext uri="{FF2B5EF4-FFF2-40B4-BE49-F238E27FC236}">
                <a16:creationId xmlns:a16="http://schemas.microsoft.com/office/drawing/2014/main" id="{2BC0E9DB-1969-D1EC-AB60-0236744EB67E}"/>
              </a:ext>
            </a:extLst>
          </p:cNvPr>
          <p:cNvSpPr txBox="1"/>
          <p:nvPr/>
        </p:nvSpPr>
        <p:spPr>
          <a:xfrm>
            <a:off x="2963705" y="719949"/>
            <a:ext cx="5328959" cy="369332"/>
          </a:xfrm>
          <a:prstGeom prst="rect">
            <a:avLst/>
          </a:prstGeom>
          <a:noFill/>
        </p:spPr>
        <p:txBody>
          <a:bodyPr wrap="none" rtlCol="0">
            <a:spAutoFit/>
          </a:bodyPr>
          <a:lstStyle/>
          <a:p>
            <a:r>
              <a:rPr lang="en-US" dirty="0"/>
              <a:t>An initial minimal filtering can be used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364585" y="2097628"/>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931997" y="2107494"/>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823016" y="2112868"/>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272302" y="2105248"/>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739882" y="2097628"/>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89159" y="2097628"/>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936852" y="2853147"/>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666350" y="2036006"/>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931995" y="4012244"/>
            <a:ext cx="5583889" cy="2548349"/>
            <a:chOff x="2931995" y="4012244"/>
            <a:chExt cx="5583889" cy="2548349"/>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8525"/>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35838"/>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46901"/>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05624"/>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80656"/>
            <a:ext cx="2114700" cy="57390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88130" y="768862"/>
            <a:ext cx="5515356" cy="369332"/>
          </a:xfrm>
          <a:prstGeom prst="rect">
            <a:avLst/>
          </a:prstGeom>
          <a:noFill/>
        </p:spPr>
        <p:txBody>
          <a:bodyPr wrap="none" rtlCol="0">
            <a:spAutoFit/>
          </a:bodyPr>
          <a:lstStyle/>
          <a:p>
            <a:r>
              <a:rPr lang="en-US" b="1" dirty="0"/>
              <a:t>Typical QC: calculate for fraction of mitochondrial genes</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507742" y="1167293"/>
            <a:ext cx="5977566" cy="352474"/>
          </a:xfrm>
          <a:prstGeom prst="rect">
            <a:avLst/>
          </a:prstGeom>
        </p:spPr>
      </p:pic>
      <p:pic>
        <p:nvPicPr>
          <p:cNvPr id="16" name="Picture 15">
            <a:extLst>
              <a:ext uri="{FF2B5EF4-FFF2-40B4-BE49-F238E27FC236}">
                <a16:creationId xmlns:a16="http://schemas.microsoft.com/office/drawing/2014/main" id="{9597586C-7F31-A32D-C6C4-5433C78C3924}"/>
              </a:ext>
            </a:extLst>
          </p:cNvPr>
          <p:cNvPicPr>
            <a:picLocks noChangeAspect="1"/>
          </p:cNvPicPr>
          <p:nvPr/>
        </p:nvPicPr>
        <p:blipFill>
          <a:blip r:embed="rId4"/>
          <a:stretch>
            <a:fillRect/>
          </a:stretch>
        </p:blipFill>
        <p:spPr>
          <a:xfrm>
            <a:off x="2394646" y="4736812"/>
            <a:ext cx="6125430" cy="495369"/>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5"/>
          <a:srcRect b="19779"/>
          <a:stretch/>
        </p:blipFill>
        <p:spPr>
          <a:xfrm>
            <a:off x="8520076" y="4199052"/>
            <a:ext cx="3398368" cy="2112228"/>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6">
            <a:clrChange>
              <a:clrFrom>
                <a:srgbClr val="FFFFFF"/>
              </a:clrFrom>
              <a:clrTo>
                <a:srgbClr val="FFFFFF">
                  <a:alpha val="0"/>
                </a:srgbClr>
              </a:clrTo>
            </a:clrChange>
          </a:blip>
          <a:srcRect r="40828"/>
          <a:stretch/>
        </p:blipFill>
        <p:spPr>
          <a:xfrm>
            <a:off x="8557792" y="1573787"/>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57792" y="2915619"/>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10125973" y="1088880"/>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10137238" y="864537"/>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2272004" y="3485249"/>
            <a:ext cx="7384457" cy="523220"/>
          </a:xfrm>
          <a:prstGeom prst="rect">
            <a:avLst/>
          </a:prstGeom>
          <a:noFill/>
        </p:spPr>
        <p:txBody>
          <a:bodyPr wrap="none" rtlCol="0">
            <a:spAutoFit/>
          </a:bodyPr>
          <a:lstStyle/>
          <a:p>
            <a:pPr marL="342900" indent="-342900">
              <a:buAutoNum type="arabicPeriod"/>
            </a:pPr>
            <a:r>
              <a:rPr lang="en-US" sz="1400" dirty="0"/>
              <a:t>Some public datasets </a:t>
            </a:r>
            <a:r>
              <a:rPr lang="en-US" sz="1400" b="1" dirty="0"/>
              <a:t>already perform QC based on MT genes</a:t>
            </a:r>
            <a:r>
              <a:rPr lang="en-US" sz="1400" dirty="0"/>
              <a:t>, and all MT genes </a:t>
            </a:r>
            <a:r>
              <a:rPr lang="en-US" sz="1400" i="1" dirty="0"/>
              <a:t>are removed</a:t>
            </a:r>
            <a:r>
              <a:rPr lang="en-US" sz="1400" dirty="0"/>
              <a:t>.</a:t>
            </a:r>
          </a:p>
          <a:p>
            <a:pPr marL="342900" indent="-342900">
              <a:buAutoNum type="arabicPeriod"/>
            </a:pPr>
            <a:r>
              <a:rPr lang="en-US" sz="1400" dirty="0"/>
              <a:t>Genes may be labeled at “MT…” or “mt…”, first </a:t>
            </a:r>
            <a:r>
              <a:rPr lang="en-US" sz="1400" b="1" dirty="0"/>
              <a:t>inspect and confirm </a:t>
            </a:r>
            <a:r>
              <a:rPr lang="en-US" sz="1400" dirty="0"/>
              <a:t>what the prefix is.</a:t>
            </a:r>
          </a:p>
        </p:txBody>
      </p:sp>
      <p:sp>
        <p:nvSpPr>
          <p:cNvPr id="41" name="TextBox 40">
            <a:extLst>
              <a:ext uri="{FF2B5EF4-FFF2-40B4-BE49-F238E27FC236}">
                <a16:creationId xmlns:a16="http://schemas.microsoft.com/office/drawing/2014/main" id="{45D3A72C-D907-4755-B6F8-44A6E59AF163}"/>
              </a:ext>
            </a:extLst>
          </p:cNvPr>
          <p:cNvSpPr txBox="1"/>
          <p:nvPr/>
        </p:nvSpPr>
        <p:spPr>
          <a:xfrm>
            <a:off x="3179786" y="5433717"/>
            <a:ext cx="3975319" cy="738664"/>
          </a:xfrm>
          <a:prstGeom prst="rect">
            <a:avLst/>
          </a:prstGeom>
          <a:noFill/>
        </p:spPr>
        <p:txBody>
          <a:bodyPr wrap="none" rtlCol="0">
            <a:spAutoFit/>
          </a:bodyPr>
          <a:lstStyle/>
          <a:p>
            <a:r>
              <a:rPr lang="en-US" sz="1400" b="1" dirty="0" err="1"/>
              <a:t>nFeature_RNA</a:t>
            </a:r>
            <a:r>
              <a:rPr lang="en-US" sz="1400" dirty="0"/>
              <a:t>: total genes detected in each cell. </a:t>
            </a:r>
          </a:p>
          <a:p>
            <a:r>
              <a:rPr lang="en-US" sz="1400" b="1" dirty="0" err="1"/>
              <a:t>nCount_RNA</a:t>
            </a:r>
            <a:r>
              <a:rPr lang="en-US" sz="1400" dirty="0"/>
              <a:t>: total molecules detected in each cell.</a:t>
            </a:r>
          </a:p>
          <a:p>
            <a:r>
              <a:rPr lang="en-US" sz="1400" b="1" dirty="0"/>
              <a:t>Percent.mt</a:t>
            </a:r>
            <a:r>
              <a:rPr lang="en-US" sz="1400" dirty="0"/>
              <a:t>: fraction of mitochondrial gene.</a:t>
            </a:r>
          </a:p>
        </p:txBody>
      </p:sp>
      <p:sp>
        <p:nvSpPr>
          <p:cNvPr id="43" name="TextBox 42">
            <a:extLst>
              <a:ext uri="{FF2B5EF4-FFF2-40B4-BE49-F238E27FC236}">
                <a16:creationId xmlns:a16="http://schemas.microsoft.com/office/drawing/2014/main" id="{FBF4DA32-ED2D-3181-AE32-FB89BE88C903}"/>
              </a:ext>
            </a:extLst>
          </p:cNvPr>
          <p:cNvSpPr txBox="1"/>
          <p:nvPr/>
        </p:nvSpPr>
        <p:spPr>
          <a:xfrm>
            <a:off x="2269133" y="4361563"/>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24149" y="1733797"/>
            <a:ext cx="2049999" cy="512420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2049999" cy="75175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858985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1031990"/>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300584" y="3266648"/>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92728" y="3773655"/>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85530" y="4893905"/>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322025" y="1929636"/>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91137" y="3325128"/>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85530" y="3117865"/>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294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63559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55167" y="698253"/>
            <a:ext cx="7502951" cy="369332"/>
          </a:xfrm>
          <a:prstGeom prst="rect">
            <a:avLst/>
          </a:prstGeom>
          <a:noFill/>
        </p:spPr>
        <p:txBody>
          <a:bodyPr wrap="none" rtlCol="0">
            <a:spAutoFit/>
          </a:bodyPr>
          <a:lstStyle/>
          <a:p>
            <a:r>
              <a:rPr lang="en-US" b="1" dirty="0"/>
              <a:t>Normalizing expression ensures expression values across cell 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3"/>
          <a:srcRect l="606"/>
          <a:stretch/>
        </p:blipFill>
        <p:spPr>
          <a:xfrm>
            <a:off x="2290363" y="1063165"/>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4"/>
          <a:srcRect l="257" r="41594" b="42798"/>
          <a:stretch/>
        </p:blipFill>
        <p:spPr>
          <a:xfrm>
            <a:off x="8962158" y="4156666"/>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8960252" y="5501434"/>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7851143" y="1324493"/>
            <a:ext cx="4100988" cy="954107"/>
          </a:xfrm>
          <a:prstGeom prst="rect">
            <a:avLst/>
          </a:prstGeom>
          <a:noFill/>
        </p:spPr>
        <p:txBody>
          <a:bodyPr wrap="square" rtlCol="0">
            <a:spAutoFit/>
          </a:bodyPr>
          <a:lstStyle/>
          <a:p>
            <a:r>
              <a:rPr lang="en-US" sz="1400" dirty="0"/>
              <a:t>1) </a:t>
            </a:r>
            <a:r>
              <a:rPr lang="en-US" sz="1400" b="1" dirty="0"/>
              <a:t>Higher raw count </a:t>
            </a:r>
            <a:r>
              <a:rPr lang="en-US" sz="1400" dirty="0"/>
              <a:t>values could be from cells with </a:t>
            </a:r>
            <a:r>
              <a:rPr lang="en-US" sz="1400" b="1" dirty="0"/>
              <a:t>larger library size </a:t>
            </a:r>
            <a:r>
              <a:rPr lang="en-US" sz="1400" dirty="0"/>
              <a:t>(total reads from that cell).</a:t>
            </a:r>
          </a:p>
          <a:p>
            <a:r>
              <a:rPr lang="en-US" sz="1400" dirty="0"/>
              <a:t>2,3)</a:t>
            </a:r>
            <a:r>
              <a:rPr lang="en-US" sz="1400" b="1" dirty="0"/>
              <a:t> Convention </a:t>
            </a:r>
            <a:r>
              <a:rPr lang="en-US" sz="1400" dirty="0"/>
              <a:t>to scale values a useful scale (similar to conventions found in bulk RNA seq).</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5"/>
          <a:stretch>
            <a:fillRect/>
          </a:stretch>
        </p:blipFill>
        <p:spPr>
          <a:xfrm>
            <a:off x="8962158" y="5744033"/>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683496" y="6313918"/>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563914" y="6413845"/>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632808" y="6111382"/>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3082565"/>
            <a:ext cx="2119121" cy="372969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30228"/>
            <a:ext cx="2119121" cy="185171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123210" y="4164426"/>
            <a:ext cx="33423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graph&#10;&#10;Description automatically generated">
            <a:extLst>
              <a:ext uri="{FF2B5EF4-FFF2-40B4-BE49-F238E27FC236}">
                <a16:creationId xmlns:a16="http://schemas.microsoft.com/office/drawing/2014/main" id="{38D98CD8-019D-712D-9865-AD06887F0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641" y="2451098"/>
            <a:ext cx="6400813" cy="1828804"/>
          </a:xfrm>
          <a:prstGeom prst="rect">
            <a:avLst/>
          </a:prstGeom>
        </p:spPr>
      </p:pic>
      <p:pic>
        <p:nvPicPr>
          <p:cNvPr id="23" name="Picture 22" descr="A screenshot of a graph&#10;&#10;Description automatically generated">
            <a:extLst>
              <a:ext uri="{FF2B5EF4-FFF2-40B4-BE49-F238E27FC236}">
                <a16:creationId xmlns:a16="http://schemas.microsoft.com/office/drawing/2014/main" id="{8087F620-CB36-B72B-C616-22B8376D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0152" y="4677938"/>
            <a:ext cx="6400813" cy="1828804"/>
          </a:xfrm>
          <a:prstGeom prst="rect">
            <a:avLst/>
          </a:prstGeom>
        </p:spPr>
      </p:pic>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 Variable Features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17050" y="831156"/>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050967" y="4487862"/>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622408" y="4040071"/>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609887" y="4086237"/>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solidFill>
                  <a:srgbClr val="2C3E50"/>
                </a:solidFill>
                <a:latin typeface="Lato" panose="020F0502020204030204" pitchFamily="34" charset="0"/>
              </a:rPr>
              <a:t>Highly variably expressed genes are used as input points for dimension reduction (statically expressed genes only add noise to the transform).</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347675" y="2955442"/>
            <a:ext cx="6185916" cy="923330"/>
          </a:xfrm>
          <a:prstGeom prst="rect">
            <a:avLst/>
          </a:prstGeom>
          <a:noFill/>
        </p:spPr>
        <p:txBody>
          <a:bodyPr wrap="square">
            <a:spAutoFit/>
          </a:bodyPr>
          <a:lstStyle/>
          <a:p>
            <a:r>
              <a:rPr lang="en-US" b="0" i="0" dirty="0">
                <a:solidFill>
                  <a:srgbClr val="2C3E50"/>
                </a:solidFill>
                <a:effectLst/>
                <a:latin typeface="Lato" panose="020F0502020204030204" pitchFamily="34" charset="0"/>
              </a:rPr>
              <a:t>Instead of just calculating gene expression variance across cells (variance is a noisy random variable), normalization and modeling</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033261" y="4495800"/>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1" name="Rectangle 1310">
            <a:extLst>
              <a:ext uri="{FF2B5EF4-FFF2-40B4-BE49-F238E27FC236}">
                <a16:creationId xmlns:a16="http://schemas.microsoft.com/office/drawing/2014/main" id="{105B82B3-0B0D-0FC1-9CF3-F0BA7A5CD2FE}"/>
              </a:ext>
            </a:extLst>
          </p:cNvPr>
          <p:cNvSpPr/>
          <p:nvPr/>
        </p:nvSpPr>
        <p:spPr>
          <a:xfrm>
            <a:off x="0" y="3181337"/>
            <a:ext cx="2169649" cy="3676663"/>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8251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3706</TotalTime>
  <Words>1633</Words>
  <Application>Microsoft Office PowerPoint</Application>
  <PresentationFormat>Widescreen</PresentationFormat>
  <Paragraphs>441</Paragraphs>
  <Slides>22</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Arial</vt:lpstr>
      <vt:lpstr>Calibri</vt:lpstr>
      <vt:lpstr>Calibri Light</vt:lpstr>
      <vt:lpstr>Lato</vt:lpstr>
      <vt:lpstr>OpenSans</vt:lpstr>
      <vt:lpstr>source-serif-pro</vt:lpstr>
      <vt:lpstr>Office Theme</vt:lpstr>
      <vt:lpstr>Worksheet</vt:lpstr>
      <vt:lpstr>Module 3: Processing scRNA-Seq with Seurat</vt:lpstr>
      <vt:lpstr>Processing Pipeline Overview</vt:lpstr>
      <vt:lpstr>Note: Integration and Changes Seurat V5 Pipeline</vt:lpstr>
      <vt:lpstr>Seurat v5 S4 Class Object</vt:lpstr>
      <vt:lpstr>Count Matrix Importation</vt:lpstr>
      <vt:lpstr>Count Matrix Importation</vt:lpstr>
      <vt:lpstr>Count Matrix Importation</vt:lpstr>
      <vt:lpstr>Count Data Normalization</vt:lpstr>
      <vt:lpstr>Count Data Normalization: Variable Features</vt:lpstr>
      <vt:lpstr>Count Matrix Importation</vt:lpstr>
      <vt:lpstr>Count Matrix Importation</vt:lpstr>
      <vt:lpstr>Linear Dimension Reduction</vt:lpstr>
      <vt:lpstr>Integrating Datasets</vt:lpstr>
      <vt:lpstr>Identifying Neighboring Cells</vt:lpstr>
      <vt:lpstr>Use Neighbor Graphs to Identify Clusters</vt:lpstr>
      <vt:lpstr>Nonlinear Dimension Reduction</vt:lpstr>
      <vt:lpstr>Limitation of Interpreting UMAP Clusters</vt:lpstr>
      <vt:lpstr>Why use not use tSNE?</vt:lpstr>
      <vt:lpstr>Other Features of Seurat</vt:lpstr>
      <vt:lpstr>Questions</vt:lpstr>
      <vt:lpstr>Seurat Adjustable Parameters</vt:lpstr>
      <vt:lpstr>Processing Pipeline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336</cp:revision>
  <dcterms:created xsi:type="dcterms:W3CDTF">2024-01-01T16:06:19Z</dcterms:created>
  <dcterms:modified xsi:type="dcterms:W3CDTF">2024-02-28T18:33:35Z</dcterms:modified>
</cp:coreProperties>
</file>